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71" r:id="rId2"/>
    <p:sldId id="868" r:id="rId3"/>
    <p:sldId id="853" r:id="rId4"/>
    <p:sldId id="421" r:id="rId5"/>
    <p:sldId id="854" r:id="rId6"/>
    <p:sldId id="840" r:id="rId7"/>
    <p:sldId id="841" r:id="rId8"/>
    <p:sldId id="842" r:id="rId9"/>
    <p:sldId id="843" r:id="rId10"/>
    <p:sldId id="881" r:id="rId11"/>
    <p:sldId id="844" r:id="rId12"/>
    <p:sldId id="848" r:id="rId13"/>
    <p:sldId id="851" r:id="rId14"/>
    <p:sldId id="846" r:id="rId15"/>
    <p:sldId id="847" r:id="rId16"/>
    <p:sldId id="856" r:id="rId17"/>
    <p:sldId id="852" r:id="rId18"/>
    <p:sldId id="342" r:id="rId19"/>
    <p:sldId id="859" r:id="rId20"/>
    <p:sldId id="860" r:id="rId21"/>
    <p:sldId id="861" r:id="rId22"/>
    <p:sldId id="862" r:id="rId23"/>
    <p:sldId id="858" r:id="rId24"/>
    <p:sldId id="350" r:id="rId25"/>
    <p:sldId id="855" r:id="rId26"/>
    <p:sldId id="869" r:id="rId27"/>
    <p:sldId id="258" r:id="rId28"/>
    <p:sldId id="357" r:id="rId29"/>
    <p:sldId id="363" r:id="rId30"/>
    <p:sldId id="870" r:id="rId31"/>
    <p:sldId id="871" r:id="rId32"/>
    <p:sldId id="872" r:id="rId33"/>
    <p:sldId id="873" r:id="rId34"/>
    <p:sldId id="874" r:id="rId35"/>
    <p:sldId id="875" r:id="rId36"/>
    <p:sldId id="876" r:id="rId37"/>
    <p:sldId id="877" r:id="rId38"/>
    <p:sldId id="878" r:id="rId39"/>
    <p:sldId id="879" r:id="rId40"/>
    <p:sldId id="880" r:id="rId41"/>
    <p:sldId id="882" r:id="rId42"/>
    <p:sldId id="83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ruti Gadekar" initials="J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9"/>
    <a:srgbClr val="6633FF"/>
    <a:srgbClr val="477D59"/>
    <a:srgbClr val="DAE5F2"/>
    <a:srgbClr val="D7EBF5"/>
    <a:srgbClr val="CCECFF"/>
    <a:srgbClr val="DFDDF7"/>
    <a:srgbClr val="E3EBF1"/>
    <a:srgbClr val="98C4CE"/>
    <a:srgbClr val="7ED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1069" autoAdjust="0"/>
  </p:normalViewPr>
  <p:slideViewPr>
    <p:cSldViewPr>
      <p:cViewPr varScale="1">
        <p:scale>
          <a:sx n="100" d="100"/>
          <a:sy n="100" d="100"/>
        </p:scale>
        <p:origin x="2010" y="84"/>
      </p:cViewPr>
      <p:guideLst>
        <p:guide orient="horz" pos="2160"/>
        <p:guide pos="2880"/>
      </p:guideLst>
    </p:cSldViewPr>
  </p:slideViewPr>
  <p:notesTextViewPr>
    <p:cViewPr>
      <p:scale>
        <a:sx n="1" d="1"/>
        <a:sy n="1" d="1"/>
      </p:scale>
      <p:origin x="0" y="0"/>
    </p:cViewPr>
  </p:notesTextViewPr>
  <p:sorterViewPr>
    <p:cViewPr>
      <p:scale>
        <a:sx n="100" d="100"/>
        <a:sy n="100" d="100"/>
      </p:scale>
      <p:origin x="0" y="11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E61AA-7EA1-4D72-A013-B26ADC009518}" type="datetimeFigureOut">
              <a:rPr lang="en-US" smtClean="0"/>
              <a:t>8/17/2020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0B61-172D-4509-B931-6E88C4E54591}" type="slidenum">
              <a:rPr lang="en-US" smtClean="0"/>
              <a:t>‹#›</a:t>
            </a:fld>
            <a:endParaRPr lang="en-US" dirty="0"/>
          </a:p>
        </p:txBody>
      </p:sp>
    </p:spTree>
    <p:extLst>
      <p:ext uri="{BB962C8B-B14F-4D97-AF65-F5344CB8AC3E}">
        <p14:creationId xmlns:p14="http://schemas.microsoft.com/office/powerpoint/2010/main" val="14160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Ishikawa_diagr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tec-conferences.org/articles/matecconf/pdf/2018/42/matecconf_qpi2018_03006.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tec-conferences.org/articles/matecconf/pdf/2018/42/matecconf_qpi2018_03006.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Flowchar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2</a:t>
            </a:fld>
            <a:endParaRPr lang="en-US" dirty="0"/>
          </a:p>
        </p:txBody>
      </p:sp>
    </p:spTree>
    <p:extLst>
      <p:ext uri="{BB962C8B-B14F-4D97-AF65-F5344CB8AC3E}">
        <p14:creationId xmlns:p14="http://schemas.microsoft.com/office/powerpoint/2010/main" val="308250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4EADF70-62F5-4559-A3DF-B34713428BF2}"/>
              </a:ext>
            </a:extLst>
          </p:cNvPr>
          <p:cNvSpPr>
            <a:spLocks noGrp="1" noChangeArrowheads="1"/>
          </p:cNvSpPr>
          <p:nvPr>
            <p:ph type="sldNum" sz="quarter" idx="5"/>
          </p:nvPr>
        </p:nvSpPr>
        <p:spPr>
          <a:ln/>
        </p:spPr>
        <p:txBody>
          <a:bodyPr/>
          <a:lstStyle/>
          <a:p>
            <a:fld id="{1D68A803-D8B1-451A-B8E9-41B49A081DA7}" type="slidenum">
              <a:rPr lang="en-US" altLang="en-US"/>
              <a:pPr/>
              <a:t>20</a:t>
            </a:fld>
            <a:endParaRPr lang="en-US" altLang="en-US"/>
          </a:p>
        </p:txBody>
      </p:sp>
      <p:sp>
        <p:nvSpPr>
          <p:cNvPr id="2604034" name="Rectangle 2">
            <a:extLst>
              <a:ext uri="{FF2B5EF4-FFF2-40B4-BE49-F238E27FC236}">
                <a16:creationId xmlns:a16="http://schemas.microsoft.com/office/drawing/2014/main" id="{1CE3E62F-4C66-4078-B77D-200D1E90E03D}"/>
              </a:ext>
            </a:extLst>
          </p:cNvPr>
          <p:cNvSpPr>
            <a:spLocks noGrp="1" noRot="1" noChangeAspect="1" noChangeArrowheads="1" noTextEdit="1"/>
          </p:cNvSpPr>
          <p:nvPr>
            <p:ph type="sldImg"/>
          </p:nvPr>
        </p:nvSpPr>
        <p:spPr>
          <a:ln/>
        </p:spPr>
      </p:sp>
      <p:sp>
        <p:nvSpPr>
          <p:cNvPr id="2604035" name="Rectangle 3">
            <a:extLst>
              <a:ext uri="{FF2B5EF4-FFF2-40B4-BE49-F238E27FC236}">
                <a16:creationId xmlns:a16="http://schemas.microsoft.com/office/drawing/2014/main" id="{6D38DDD0-936D-42A2-BE68-945165EDD75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27121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4EADF70-62F5-4559-A3DF-B34713428BF2}"/>
              </a:ext>
            </a:extLst>
          </p:cNvPr>
          <p:cNvSpPr>
            <a:spLocks noGrp="1" noChangeArrowheads="1"/>
          </p:cNvSpPr>
          <p:nvPr>
            <p:ph type="sldNum" sz="quarter" idx="5"/>
          </p:nvPr>
        </p:nvSpPr>
        <p:spPr>
          <a:ln/>
        </p:spPr>
        <p:txBody>
          <a:bodyPr/>
          <a:lstStyle/>
          <a:p>
            <a:fld id="{1D68A803-D8B1-451A-B8E9-41B49A081DA7}" type="slidenum">
              <a:rPr lang="en-US" altLang="en-US"/>
              <a:pPr/>
              <a:t>21</a:t>
            </a:fld>
            <a:endParaRPr lang="en-US" altLang="en-US"/>
          </a:p>
        </p:txBody>
      </p:sp>
      <p:sp>
        <p:nvSpPr>
          <p:cNvPr id="2604034" name="Rectangle 2">
            <a:extLst>
              <a:ext uri="{FF2B5EF4-FFF2-40B4-BE49-F238E27FC236}">
                <a16:creationId xmlns:a16="http://schemas.microsoft.com/office/drawing/2014/main" id="{1CE3E62F-4C66-4078-B77D-200D1E90E03D}"/>
              </a:ext>
            </a:extLst>
          </p:cNvPr>
          <p:cNvSpPr>
            <a:spLocks noGrp="1" noRot="1" noChangeAspect="1" noChangeArrowheads="1" noTextEdit="1"/>
          </p:cNvSpPr>
          <p:nvPr>
            <p:ph type="sldImg"/>
          </p:nvPr>
        </p:nvSpPr>
        <p:spPr>
          <a:ln/>
        </p:spPr>
      </p:sp>
      <p:sp>
        <p:nvSpPr>
          <p:cNvPr id="2604035" name="Rectangle 3">
            <a:extLst>
              <a:ext uri="{FF2B5EF4-FFF2-40B4-BE49-F238E27FC236}">
                <a16:creationId xmlns:a16="http://schemas.microsoft.com/office/drawing/2014/main" id="{6D38DDD0-936D-42A2-BE68-945165EDD75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5739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4EADF70-62F5-4559-A3DF-B34713428BF2}"/>
              </a:ext>
            </a:extLst>
          </p:cNvPr>
          <p:cNvSpPr>
            <a:spLocks noGrp="1" noChangeArrowheads="1"/>
          </p:cNvSpPr>
          <p:nvPr>
            <p:ph type="sldNum" sz="quarter" idx="5"/>
          </p:nvPr>
        </p:nvSpPr>
        <p:spPr>
          <a:ln/>
        </p:spPr>
        <p:txBody>
          <a:bodyPr/>
          <a:lstStyle/>
          <a:p>
            <a:fld id="{1D68A803-D8B1-451A-B8E9-41B49A081DA7}" type="slidenum">
              <a:rPr lang="en-US" altLang="en-US"/>
              <a:pPr/>
              <a:t>22</a:t>
            </a:fld>
            <a:endParaRPr lang="en-US" altLang="en-US"/>
          </a:p>
        </p:txBody>
      </p:sp>
      <p:sp>
        <p:nvSpPr>
          <p:cNvPr id="2604034" name="Rectangle 2">
            <a:extLst>
              <a:ext uri="{FF2B5EF4-FFF2-40B4-BE49-F238E27FC236}">
                <a16:creationId xmlns:a16="http://schemas.microsoft.com/office/drawing/2014/main" id="{1CE3E62F-4C66-4078-B77D-200D1E90E03D}"/>
              </a:ext>
            </a:extLst>
          </p:cNvPr>
          <p:cNvSpPr>
            <a:spLocks noGrp="1" noRot="1" noChangeAspect="1" noChangeArrowheads="1" noTextEdit="1"/>
          </p:cNvSpPr>
          <p:nvPr>
            <p:ph type="sldImg"/>
          </p:nvPr>
        </p:nvSpPr>
        <p:spPr>
          <a:ln/>
        </p:spPr>
      </p:sp>
      <p:sp>
        <p:nvSpPr>
          <p:cNvPr id="2604035" name="Rectangle 3">
            <a:extLst>
              <a:ext uri="{FF2B5EF4-FFF2-40B4-BE49-F238E27FC236}">
                <a16:creationId xmlns:a16="http://schemas.microsoft.com/office/drawing/2014/main" id="{6D38DDD0-936D-42A2-BE68-945165EDD75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53654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4EADF70-62F5-4559-A3DF-B34713428BF2}"/>
              </a:ext>
            </a:extLst>
          </p:cNvPr>
          <p:cNvSpPr>
            <a:spLocks noGrp="1" noChangeArrowheads="1"/>
          </p:cNvSpPr>
          <p:nvPr>
            <p:ph type="sldNum" sz="quarter" idx="5"/>
          </p:nvPr>
        </p:nvSpPr>
        <p:spPr>
          <a:ln/>
        </p:spPr>
        <p:txBody>
          <a:bodyPr/>
          <a:lstStyle/>
          <a:p>
            <a:fld id="{1D68A803-D8B1-451A-B8E9-41B49A081DA7}" type="slidenum">
              <a:rPr lang="en-US" altLang="en-US"/>
              <a:pPr/>
              <a:t>23</a:t>
            </a:fld>
            <a:endParaRPr lang="en-US" altLang="en-US"/>
          </a:p>
        </p:txBody>
      </p:sp>
      <p:sp>
        <p:nvSpPr>
          <p:cNvPr id="2604034" name="Rectangle 2">
            <a:extLst>
              <a:ext uri="{FF2B5EF4-FFF2-40B4-BE49-F238E27FC236}">
                <a16:creationId xmlns:a16="http://schemas.microsoft.com/office/drawing/2014/main" id="{1CE3E62F-4C66-4078-B77D-200D1E90E03D}"/>
              </a:ext>
            </a:extLst>
          </p:cNvPr>
          <p:cNvSpPr>
            <a:spLocks noGrp="1" noRot="1" noChangeAspect="1" noChangeArrowheads="1" noTextEdit="1"/>
          </p:cNvSpPr>
          <p:nvPr>
            <p:ph type="sldImg"/>
          </p:nvPr>
        </p:nvSpPr>
        <p:spPr>
          <a:ln/>
        </p:spPr>
      </p:sp>
      <p:sp>
        <p:nvSpPr>
          <p:cNvPr id="2604035" name="Rectangle 3">
            <a:extLst>
              <a:ext uri="{FF2B5EF4-FFF2-40B4-BE49-F238E27FC236}">
                <a16:creationId xmlns:a16="http://schemas.microsoft.com/office/drawing/2014/main" id="{6D38DDD0-936D-42A2-BE68-945165EDD75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8943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A9F11E8B-3931-4603-8AF3-E6898CF23D78}"/>
              </a:ext>
            </a:extLst>
          </p:cNvPr>
          <p:cNvSpPr>
            <a:spLocks noGrp="1" noChangeArrowheads="1"/>
          </p:cNvSpPr>
          <p:nvPr>
            <p:ph type="sldNum" sz="quarter" idx="5"/>
          </p:nvPr>
        </p:nvSpPr>
        <p:spPr>
          <a:ln/>
        </p:spPr>
        <p:txBody>
          <a:bodyPr/>
          <a:lstStyle/>
          <a:p>
            <a:fld id="{43505FBD-AE86-463C-8B80-A82B204B8EA6}" type="slidenum">
              <a:rPr lang="en-US" altLang="en-US"/>
              <a:pPr/>
              <a:t>24</a:t>
            </a:fld>
            <a:endParaRPr lang="en-US" altLang="en-US"/>
          </a:p>
        </p:txBody>
      </p:sp>
      <p:sp>
        <p:nvSpPr>
          <p:cNvPr id="2614274" name="Rectangle 2">
            <a:extLst>
              <a:ext uri="{FF2B5EF4-FFF2-40B4-BE49-F238E27FC236}">
                <a16:creationId xmlns:a16="http://schemas.microsoft.com/office/drawing/2014/main" id="{3330091E-2B14-4C14-AA5E-55C57A75EABC}"/>
              </a:ext>
            </a:extLst>
          </p:cNvPr>
          <p:cNvSpPr>
            <a:spLocks noGrp="1" noRot="1" noChangeAspect="1" noChangeArrowheads="1" noTextEdit="1"/>
          </p:cNvSpPr>
          <p:nvPr>
            <p:ph type="sldImg"/>
          </p:nvPr>
        </p:nvSpPr>
        <p:spPr>
          <a:ln/>
        </p:spPr>
      </p:sp>
      <p:sp>
        <p:nvSpPr>
          <p:cNvPr id="2614275" name="Rectangle 3">
            <a:extLst>
              <a:ext uri="{FF2B5EF4-FFF2-40B4-BE49-F238E27FC236}">
                <a16:creationId xmlns:a16="http://schemas.microsoft.com/office/drawing/2014/main" id="{4AC2B8B8-51D7-4FB4-9CC1-3B24F6A67E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26</a:t>
            </a:fld>
            <a:endParaRPr lang="en-US" dirty="0"/>
          </a:p>
        </p:txBody>
      </p:sp>
    </p:spTree>
    <p:extLst>
      <p:ext uri="{BB962C8B-B14F-4D97-AF65-F5344CB8AC3E}">
        <p14:creationId xmlns:p14="http://schemas.microsoft.com/office/powerpoint/2010/main" val="412850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27</a:t>
            </a:fld>
            <a:endParaRPr lang="en-US"/>
          </a:p>
        </p:txBody>
      </p:sp>
    </p:spTree>
    <p:extLst>
      <p:ext uri="{BB962C8B-B14F-4D97-AF65-F5344CB8AC3E}">
        <p14:creationId xmlns:p14="http://schemas.microsoft.com/office/powerpoint/2010/main" val="120987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4BCD9-8A95-4B10-B16F-9AC99E7F7862}" type="slidenum">
              <a:rPr lang="en-US" smtClean="0"/>
              <a:t>28</a:t>
            </a:fld>
            <a:endParaRPr lang="en-US"/>
          </a:p>
        </p:txBody>
      </p:sp>
    </p:spTree>
    <p:extLst>
      <p:ext uri="{BB962C8B-B14F-4D97-AF65-F5344CB8AC3E}">
        <p14:creationId xmlns:p14="http://schemas.microsoft.com/office/powerpoint/2010/main" val="348232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29</a:t>
            </a:fld>
            <a:endParaRPr lang="en-US"/>
          </a:p>
        </p:txBody>
      </p:sp>
    </p:spTree>
    <p:extLst>
      <p:ext uri="{BB962C8B-B14F-4D97-AF65-F5344CB8AC3E}">
        <p14:creationId xmlns:p14="http://schemas.microsoft.com/office/powerpoint/2010/main" val="227049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30</a:t>
            </a:fld>
            <a:endParaRPr lang="en-US"/>
          </a:p>
        </p:txBody>
      </p:sp>
    </p:spTree>
    <p:extLst>
      <p:ext uri="{BB962C8B-B14F-4D97-AF65-F5344CB8AC3E}">
        <p14:creationId xmlns:p14="http://schemas.microsoft.com/office/powerpoint/2010/main" val="123772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word “root”, in RCA, refers to the underlying causes, not the one cause.</a:t>
            </a:r>
          </a:p>
        </p:txBody>
      </p:sp>
      <p:sp>
        <p:nvSpPr>
          <p:cNvPr id="4" name="Slide Number Placeholder 3"/>
          <p:cNvSpPr>
            <a:spLocks noGrp="1"/>
          </p:cNvSpPr>
          <p:nvPr>
            <p:ph type="sldNum" sz="quarter" idx="5"/>
          </p:nvPr>
        </p:nvSpPr>
        <p:spPr/>
        <p:txBody>
          <a:bodyPr/>
          <a:lstStyle/>
          <a:p>
            <a:fld id="{54F60B61-172D-4509-B931-6E88C4E54591}" type="slidenum">
              <a:rPr lang="en-US" smtClean="0"/>
              <a:t>7</a:t>
            </a:fld>
            <a:endParaRPr lang="en-US" dirty="0"/>
          </a:p>
        </p:txBody>
      </p:sp>
    </p:spTree>
    <p:extLst>
      <p:ext uri="{BB962C8B-B14F-4D97-AF65-F5344CB8AC3E}">
        <p14:creationId xmlns:p14="http://schemas.microsoft.com/office/powerpoint/2010/main" val="147442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31</a:t>
            </a:fld>
            <a:endParaRPr lang="en-US"/>
          </a:p>
        </p:txBody>
      </p:sp>
    </p:spTree>
    <p:extLst>
      <p:ext uri="{BB962C8B-B14F-4D97-AF65-F5344CB8AC3E}">
        <p14:creationId xmlns:p14="http://schemas.microsoft.com/office/powerpoint/2010/main" val="267064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32</a:t>
            </a:fld>
            <a:endParaRPr lang="en-US"/>
          </a:p>
        </p:txBody>
      </p:sp>
    </p:spTree>
    <p:extLst>
      <p:ext uri="{BB962C8B-B14F-4D97-AF65-F5344CB8AC3E}">
        <p14:creationId xmlns:p14="http://schemas.microsoft.com/office/powerpoint/2010/main" val="301784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33</a:t>
            </a:fld>
            <a:endParaRPr lang="en-US"/>
          </a:p>
        </p:txBody>
      </p:sp>
    </p:spTree>
    <p:extLst>
      <p:ext uri="{BB962C8B-B14F-4D97-AF65-F5344CB8AC3E}">
        <p14:creationId xmlns:p14="http://schemas.microsoft.com/office/powerpoint/2010/main" val="2540021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34</a:t>
            </a:fld>
            <a:endParaRPr lang="en-US"/>
          </a:p>
        </p:txBody>
      </p:sp>
    </p:spTree>
    <p:extLst>
      <p:ext uri="{BB962C8B-B14F-4D97-AF65-F5344CB8AC3E}">
        <p14:creationId xmlns:p14="http://schemas.microsoft.com/office/powerpoint/2010/main" val="373200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35</a:t>
            </a:fld>
            <a:endParaRPr lang="en-US"/>
          </a:p>
        </p:txBody>
      </p:sp>
    </p:spTree>
    <p:extLst>
      <p:ext uri="{BB962C8B-B14F-4D97-AF65-F5344CB8AC3E}">
        <p14:creationId xmlns:p14="http://schemas.microsoft.com/office/powerpoint/2010/main" val="407358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36</a:t>
            </a:fld>
            <a:endParaRPr lang="en-US"/>
          </a:p>
        </p:txBody>
      </p:sp>
    </p:spTree>
    <p:extLst>
      <p:ext uri="{BB962C8B-B14F-4D97-AF65-F5344CB8AC3E}">
        <p14:creationId xmlns:p14="http://schemas.microsoft.com/office/powerpoint/2010/main" val="2621917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37</a:t>
            </a:fld>
            <a:endParaRPr lang="en-US"/>
          </a:p>
        </p:txBody>
      </p:sp>
    </p:spTree>
    <p:extLst>
      <p:ext uri="{BB962C8B-B14F-4D97-AF65-F5344CB8AC3E}">
        <p14:creationId xmlns:p14="http://schemas.microsoft.com/office/powerpoint/2010/main" val="2807271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38</a:t>
            </a:fld>
            <a:endParaRPr lang="en-US"/>
          </a:p>
        </p:txBody>
      </p:sp>
    </p:spTree>
    <p:extLst>
      <p:ext uri="{BB962C8B-B14F-4D97-AF65-F5344CB8AC3E}">
        <p14:creationId xmlns:p14="http://schemas.microsoft.com/office/powerpoint/2010/main" val="3866449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39</a:t>
            </a:fld>
            <a:endParaRPr lang="en-US"/>
          </a:p>
        </p:txBody>
      </p:sp>
    </p:spTree>
    <p:extLst>
      <p:ext uri="{BB962C8B-B14F-4D97-AF65-F5344CB8AC3E}">
        <p14:creationId xmlns:p14="http://schemas.microsoft.com/office/powerpoint/2010/main" val="1015608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4BCD9-8A95-4B10-B16F-9AC99E7F7862}" type="slidenum">
              <a:rPr lang="en-US" smtClean="0"/>
              <a:t>40</a:t>
            </a:fld>
            <a:endParaRPr lang="en-US"/>
          </a:p>
        </p:txBody>
      </p:sp>
    </p:spTree>
    <p:extLst>
      <p:ext uri="{BB962C8B-B14F-4D97-AF65-F5344CB8AC3E}">
        <p14:creationId xmlns:p14="http://schemas.microsoft.com/office/powerpoint/2010/main" val="204790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How To Construct A Pareto Chart:</a:t>
            </a:r>
          </a:p>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A pareto chart can be constructed by segmenting the range of the data into groups (also called segments, bins or categories). For example, if your business was investigating the escape of GM traits, you could group the data into the following categories:</a:t>
            </a:r>
          </a:p>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 Outside Providers</a:t>
            </a:r>
          </a:p>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 Site Selection</a:t>
            </a:r>
          </a:p>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 Storage</a:t>
            </a:r>
          </a:p>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 Movement</a:t>
            </a:r>
          </a:p>
          <a:p>
            <a:pPr defTabSz="464469">
              <a:spcBef>
                <a:spcPts val="460"/>
              </a:spcBef>
              <a:tabLst>
                <a:tab pos="0" algn="l"/>
                <a:tab pos="464469" algn="l"/>
                <a:tab pos="930513" algn="l"/>
                <a:tab pos="1396556" algn="l"/>
                <a:tab pos="1862600" algn="l"/>
                <a:tab pos="2328643" algn="l"/>
                <a:tab pos="2794686" algn="l"/>
                <a:tab pos="3260730" algn="l"/>
                <a:tab pos="3725198" algn="l"/>
                <a:tab pos="4191242" algn="l"/>
                <a:tab pos="4657284" algn="l"/>
                <a:tab pos="5123328" algn="l"/>
                <a:tab pos="5589372" algn="l"/>
                <a:tab pos="6055415" algn="l"/>
                <a:tab pos="6521458" algn="l"/>
                <a:tab pos="6985928" algn="l"/>
                <a:tab pos="7451971" algn="l"/>
                <a:tab pos="7918015" algn="l"/>
                <a:tab pos="8384058" algn="l"/>
                <a:tab pos="8850102" algn="l"/>
                <a:tab pos="9316145" algn="l"/>
              </a:tabLst>
            </a:pPr>
            <a:r>
              <a:rPr lang="en-US" altLang="en-US" sz="1200" dirty="0">
                <a:latin typeface="Arial" charset="0"/>
                <a:ea typeface="Lucida Sans Unicode" pitchFamily="34" charset="0"/>
                <a:cs typeface="Lucida Sans Unicode" pitchFamily="34" charset="0"/>
              </a:rPr>
              <a:t>The left-side vertical axis of the pareto chart is labeled Incident or Frequency (the number of counts for each category), the right-side vertical axis of the pareto chart is the cumulative percentage, and the horizontal axis of the pareto chart is labeled with the group names of your response variables.</a:t>
            </a:r>
          </a:p>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12</a:t>
            </a:fld>
            <a:endParaRPr lang="en-US" dirty="0"/>
          </a:p>
        </p:txBody>
      </p:sp>
    </p:spTree>
    <p:extLst>
      <p:ext uri="{BB962C8B-B14F-4D97-AF65-F5344CB8AC3E}">
        <p14:creationId xmlns:p14="http://schemas.microsoft.com/office/powerpoint/2010/main" val="418757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41</a:t>
            </a:fld>
            <a:endParaRPr lang="en-US" dirty="0"/>
          </a:p>
        </p:txBody>
      </p:sp>
    </p:spTree>
    <p:extLst>
      <p:ext uri="{BB962C8B-B14F-4D97-AF65-F5344CB8AC3E}">
        <p14:creationId xmlns:p14="http://schemas.microsoft.com/office/powerpoint/2010/main" val="20363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a:t>
            </a:r>
            <a:r>
              <a:rPr lang="en-AU" dirty="0">
                <a:hlinkClick r:id="rId3"/>
              </a:rPr>
              <a:t>https://en.wikipedia.org/wiki/Ishikawa_diagram</a:t>
            </a:r>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13</a:t>
            </a:fld>
            <a:endParaRPr lang="en-US" dirty="0"/>
          </a:p>
        </p:txBody>
      </p:sp>
    </p:spTree>
    <p:extLst>
      <p:ext uri="{BB962C8B-B14F-4D97-AF65-F5344CB8AC3E}">
        <p14:creationId xmlns:p14="http://schemas.microsoft.com/office/powerpoint/2010/main" val="265420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AU" dirty="0">
                <a:hlinkClick r:id="rId3"/>
              </a:rPr>
              <a:t>https://www.matec-conferences.org/articles/matecconf/pdf/2018/42/matecconf_qpi2018_03006.pdf</a:t>
            </a:r>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14</a:t>
            </a:fld>
            <a:endParaRPr lang="en-US" dirty="0"/>
          </a:p>
        </p:txBody>
      </p:sp>
    </p:spTree>
    <p:extLst>
      <p:ext uri="{BB962C8B-B14F-4D97-AF65-F5344CB8AC3E}">
        <p14:creationId xmlns:p14="http://schemas.microsoft.com/office/powerpoint/2010/main" val="57979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AU" dirty="0">
                <a:hlinkClick r:id="rId3"/>
              </a:rPr>
              <a:t>https://www.matec-conferences.org/articles/matecconf/pdf/2018/42/matecconf_qpi2018_03006.pdf</a:t>
            </a:r>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15</a:t>
            </a:fld>
            <a:endParaRPr lang="en-US" dirty="0"/>
          </a:p>
        </p:txBody>
      </p:sp>
    </p:spTree>
    <p:extLst>
      <p:ext uri="{BB962C8B-B14F-4D97-AF65-F5344CB8AC3E}">
        <p14:creationId xmlns:p14="http://schemas.microsoft.com/office/powerpoint/2010/main" val="229665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16</a:t>
            </a:fld>
            <a:endParaRPr lang="en-US" dirty="0"/>
          </a:p>
        </p:txBody>
      </p:sp>
    </p:spTree>
    <p:extLst>
      <p:ext uri="{BB962C8B-B14F-4D97-AF65-F5344CB8AC3E}">
        <p14:creationId xmlns:p14="http://schemas.microsoft.com/office/powerpoint/2010/main" val="396996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 </a:t>
            </a:r>
            <a:r>
              <a:rPr lang="en-AU" dirty="0">
                <a:hlinkClick r:id="rId3"/>
              </a:rPr>
              <a:t>https://en.wikipedia.org/wiki/Flowchart</a:t>
            </a:r>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217928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4EADF70-62F5-4559-A3DF-B34713428BF2}"/>
              </a:ext>
            </a:extLst>
          </p:cNvPr>
          <p:cNvSpPr>
            <a:spLocks noGrp="1" noChangeArrowheads="1"/>
          </p:cNvSpPr>
          <p:nvPr>
            <p:ph type="sldNum" sz="quarter" idx="5"/>
          </p:nvPr>
        </p:nvSpPr>
        <p:spPr>
          <a:ln/>
        </p:spPr>
        <p:txBody>
          <a:bodyPr/>
          <a:lstStyle/>
          <a:p>
            <a:fld id="{1D68A803-D8B1-451A-B8E9-41B49A081DA7}" type="slidenum">
              <a:rPr lang="en-US" altLang="en-US"/>
              <a:pPr/>
              <a:t>19</a:t>
            </a:fld>
            <a:endParaRPr lang="en-US" altLang="en-US"/>
          </a:p>
        </p:txBody>
      </p:sp>
      <p:sp>
        <p:nvSpPr>
          <p:cNvPr id="2604034" name="Rectangle 2">
            <a:extLst>
              <a:ext uri="{FF2B5EF4-FFF2-40B4-BE49-F238E27FC236}">
                <a16:creationId xmlns:a16="http://schemas.microsoft.com/office/drawing/2014/main" id="{1CE3E62F-4C66-4078-B77D-200D1E90E03D}"/>
              </a:ext>
            </a:extLst>
          </p:cNvPr>
          <p:cNvSpPr>
            <a:spLocks noGrp="1" noRot="1" noChangeAspect="1" noChangeArrowheads="1" noTextEdit="1"/>
          </p:cNvSpPr>
          <p:nvPr>
            <p:ph type="sldImg"/>
          </p:nvPr>
        </p:nvSpPr>
        <p:spPr>
          <a:ln/>
        </p:spPr>
      </p:sp>
      <p:sp>
        <p:nvSpPr>
          <p:cNvPr id="2604035" name="Rectangle 3">
            <a:extLst>
              <a:ext uri="{FF2B5EF4-FFF2-40B4-BE49-F238E27FC236}">
                <a16:creationId xmlns:a16="http://schemas.microsoft.com/office/drawing/2014/main" id="{6D38DDD0-936D-42A2-BE68-945165EDD75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5206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676400"/>
            <a:ext cx="381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5257800" y="3505200"/>
            <a:ext cx="3255818"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44929146-C5B4-42F5-8C3B-7F4A6F1F82A7}"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84B5662-9A27-4B0B-AE88-94C9D6883ACE}"/>
              </a:ext>
            </a:extLst>
          </p:cNvPr>
          <p:cNvPicPr>
            <a:picLocks noChangeAspect="1"/>
          </p:cNvPicPr>
          <p:nvPr userDrawn="1"/>
        </p:nvPicPr>
        <p:blipFill>
          <a:blip r:embed="rId2"/>
          <a:stretch>
            <a:fillRect/>
          </a:stretch>
        </p:blipFill>
        <p:spPr>
          <a:xfrm>
            <a:off x="0" y="0"/>
            <a:ext cx="9144000" cy="1878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21639BDA-78A8-4727-992F-535D89FA5441}" type="datetime1">
              <a:rPr lang="en-US" smtClean="0"/>
              <a:t>8/17/2020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C081E745-2A74-440D-BD69-F178C2AFF74F}"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DB405C4-E77F-48DE-BC4E-095C275BDB8E}"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0100" y="64928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pic>
        <p:nvPicPr>
          <p:cNvPr id="8" name="Picture 7" descr="A close up of a logo&#10;&#10;Description automatically generated">
            <a:extLst>
              <a:ext uri="{FF2B5EF4-FFF2-40B4-BE49-F238E27FC236}">
                <a16:creationId xmlns:a16="http://schemas.microsoft.com/office/drawing/2014/main" id="{84491B1F-C9AD-456B-9AF6-81B7BFBC22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0504" y="5835259"/>
            <a:ext cx="2133600" cy="657616"/>
          </a:xfrm>
          <a:prstGeom prst="rect">
            <a:avLst/>
          </a:prstGeom>
        </p:spPr>
      </p:pic>
    </p:spTree>
    <p:extLst>
      <p:ext uri="{BB962C8B-B14F-4D97-AF65-F5344CB8AC3E}">
        <p14:creationId xmlns:p14="http://schemas.microsoft.com/office/powerpoint/2010/main" val="305826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48400" y="6208776"/>
            <a:ext cx="2133600" cy="365125"/>
          </a:xfrm>
          <a:prstGeom prst="rect">
            <a:avLst/>
          </a:prstGeom>
        </p:spPr>
        <p:txBody>
          <a:bodyPr/>
          <a:lstStyle/>
          <a:p>
            <a:fld id="{1D71124D-554D-4C0B-B1A2-AAF5AA8D43BE}"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0" y="6492875"/>
            <a:ext cx="762000" cy="365125"/>
          </a:xfrm>
          <a:prstGeom prst="rect">
            <a:avLst/>
          </a:prstGeom>
        </p:spPr>
        <p:txBody>
          <a:bodyPr/>
          <a:lstStyle>
            <a:lvl1pPr algn="r">
              <a:defRPr sz="1000"/>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FF706E20-AA9A-40C3-BC12-80CB9880005F}"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A56D5952-39A4-45C4-BB56-78D748AB7B22}" type="datetime1">
              <a:rPr lang="en-US" smtClean="0"/>
              <a:t>8/17/2020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872E00DA-1BD3-4C2E-8BE4-D997AC6D1ACF}" type="datetime1">
              <a:rPr lang="en-US" smtClean="0"/>
              <a:t>8/17/2020</a:t>
            </a:fld>
            <a:endParaRPr lang="en-US" dirty="0"/>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60A3CD01-0529-4B46-B304-875195537CB4}" type="datetime1">
              <a:rPr lang="en-US" smtClean="0"/>
              <a:t>8/17/2020</a:t>
            </a:fld>
            <a:endParaRPr lang="en-US" dirty="0"/>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02B2A6FD-4015-4FDF-9DDE-F59537F534D3}" type="datetime1">
              <a:rPr lang="en-US" smtClean="0"/>
              <a:t>8/17/2020</a:t>
            </a:fld>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8CDF3E-997F-4921-BC27-CA00D4C67302}" type="datetime1">
              <a:rPr lang="en-US" smtClean="0"/>
              <a:t>8/17/2020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33400"/>
            <a:ext cx="8690112"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Rectangle 8"/>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2057400"/>
            <a:ext cx="8766312" cy="1231106"/>
          </a:xfrm>
          <a:prstGeom prst="rect">
            <a:avLst/>
          </a:prstGeom>
          <a:noFill/>
        </p:spPr>
        <p:txBody>
          <a:bodyPr wrap="square" rtlCol="0">
            <a:spAutoFit/>
          </a:bodyPr>
          <a:lstStyle/>
          <a:p>
            <a:pPr marL="514350" indent="-514350">
              <a:buFont typeface="Arial" pitchFamily="34" charset="0"/>
              <a:buChar char="•"/>
            </a:pPr>
            <a:r>
              <a:rPr lang="en-US" sz="2800" dirty="0"/>
              <a:t>Vb</a:t>
            </a:r>
          </a:p>
          <a:p>
            <a:pPr marL="971550" lvl="1" indent="-514350">
              <a:buFont typeface="Arial" pitchFamily="34" charset="0"/>
              <a:buChar char="•"/>
            </a:pPr>
            <a:r>
              <a:rPr lang="en-US" sz="2400" dirty="0"/>
              <a:t>Bm</a:t>
            </a:r>
          </a:p>
          <a:p>
            <a:pPr marL="1428750" lvl="2" indent="-514350">
              <a:buFont typeface="Arial" pitchFamily="34" charset="0"/>
              <a:buChar char="•"/>
            </a:pPr>
            <a:r>
              <a:rPr lang="en-US" sz="2000" dirty="0"/>
              <a:t>Mbm</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7FD30D-F237-4CBF-8F53-7EBA43C88DA6}"/>
              </a:ext>
            </a:extLst>
          </p:cNvPr>
          <p:cNvSpPr txBox="1">
            <a:spLocks/>
          </p:cNvSpPr>
          <p:nvPr/>
        </p:nvSpPr>
        <p:spPr>
          <a:xfrm>
            <a:off x="126229" y="2895600"/>
            <a:ext cx="8891541" cy="1371600"/>
          </a:xfrm>
          <a:prstGeom prst="rect">
            <a:avLst/>
          </a:prstGeom>
        </p:spPr>
        <p:txBody>
          <a:bodyPr vert="horz" lIns="91440" tIns="45720" rIns="91440" bIns="45720" rtlCol="0" anchor="b" anchorCtr="0">
            <a:normAutofit fontScale="82500" lnSpcReduction="2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Week 6 – Lecture Notes</a:t>
            </a:r>
          </a:p>
          <a:p>
            <a:br>
              <a:rPr lang="en-US" altLang="zh-CN" sz="3500" b="1" dirty="0"/>
            </a:br>
            <a:r>
              <a:rPr lang="en-US" b="1" dirty="0"/>
              <a:t>Root cause analysis - Identify causal relationship</a:t>
            </a:r>
            <a:endParaRPr lang="en-US" dirty="0"/>
          </a:p>
        </p:txBody>
      </p:sp>
    </p:spTree>
    <p:extLst>
      <p:ext uri="{BB962C8B-B14F-4D97-AF65-F5344CB8AC3E}">
        <p14:creationId xmlns:p14="http://schemas.microsoft.com/office/powerpoint/2010/main" val="401765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Advanced Tools for Root Cause Analysis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447675" indent="-361950">
              <a:buFont typeface="Arial" panose="020B0604020202020204" pitchFamily="34" charset="0"/>
              <a:buChar char="•"/>
            </a:pPr>
            <a:r>
              <a:rPr lang="en-US" altLang="en-US" sz="2300" dirty="0"/>
              <a:t>Probabilities and association rules analysis</a:t>
            </a:r>
          </a:p>
          <a:p>
            <a:pPr marL="447675" indent="-361950">
              <a:buFont typeface="Arial" panose="020B0604020202020204" pitchFamily="34" charset="0"/>
              <a:buChar char="•"/>
            </a:pPr>
            <a:r>
              <a:rPr lang="en-US" altLang="en-US" sz="2300" dirty="0"/>
              <a:t>Classification and clustering of historical data </a:t>
            </a:r>
          </a:p>
          <a:p>
            <a:pPr marL="447675" indent="-361950">
              <a:buFont typeface="Arial" panose="020B0604020202020204" pitchFamily="34" charset="0"/>
              <a:buChar char="•"/>
            </a:pPr>
            <a:r>
              <a:rPr lang="en-US" altLang="en-US" sz="2300" dirty="0"/>
              <a:t>Quantitively and qualitative analysis </a:t>
            </a:r>
          </a:p>
          <a:p>
            <a:pPr marL="447675" indent="-361950">
              <a:buFont typeface="Arial" panose="020B0604020202020204" pitchFamily="34" charset="0"/>
              <a:buChar char="•"/>
            </a:pPr>
            <a:r>
              <a:rPr lang="en-US" altLang="en-US" sz="2300" dirty="0"/>
              <a:t>Supervised and un-supervised learning</a:t>
            </a:r>
          </a:p>
          <a:p>
            <a:pPr marL="447675" indent="-361950">
              <a:buFont typeface="Arial" panose="020B0604020202020204" pitchFamily="34" charset="0"/>
              <a:buChar char="•"/>
            </a:pPr>
            <a:r>
              <a:rPr lang="en-US" altLang="en-US" sz="2300" dirty="0"/>
              <a:t>Process mining, sentiment analysis, tree mining</a:t>
            </a:r>
          </a:p>
          <a:p>
            <a:pPr marL="447675" indent="-361950">
              <a:buFont typeface="Arial" panose="020B0604020202020204" pitchFamily="34" charset="0"/>
              <a:buChar char="•"/>
            </a:pPr>
            <a:r>
              <a:rPr lang="en-US" altLang="en-US" sz="2300" dirty="0"/>
              <a:t>Conjoint data mining – multiple data sources</a:t>
            </a:r>
          </a:p>
          <a:p>
            <a:pPr marL="447675" indent="-361950">
              <a:buFont typeface="Arial" panose="020B0604020202020204" pitchFamily="34" charset="0"/>
              <a:buChar char="•"/>
            </a:pPr>
            <a:endParaRPr lang="en-US" altLang="en-US" sz="2300" dirty="0">
              <a:highlight>
                <a:srgbClr val="FFFF00"/>
              </a:highlight>
            </a:endParaRPr>
          </a:p>
        </p:txBody>
      </p:sp>
      <p:sp>
        <p:nvSpPr>
          <p:cNvPr id="5" name="Slide Number Placeholder 4"/>
          <p:cNvSpPr>
            <a:spLocks noGrp="1"/>
          </p:cNvSpPr>
          <p:nvPr>
            <p:ph type="sldNum" sz="quarter" idx="12"/>
          </p:nvPr>
        </p:nvSpPr>
        <p:spPr/>
        <p:txBody>
          <a:bodyPr/>
          <a:lstStyle/>
          <a:p>
            <a:fld id="{4556B232-9F89-4083-B3BB-DDC8E5903F80}" type="slidenum">
              <a:rPr lang="en-US" smtClean="0"/>
              <a:t>10</a:t>
            </a:fld>
            <a:endParaRPr lang="en-US" dirty="0"/>
          </a:p>
        </p:txBody>
      </p:sp>
    </p:spTree>
    <p:extLst>
      <p:ext uri="{BB962C8B-B14F-4D97-AF65-F5344CB8AC3E}">
        <p14:creationId xmlns:p14="http://schemas.microsoft.com/office/powerpoint/2010/main" val="186768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Technique 1: Five “Whys” for RCA</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447675" indent="-361950">
              <a:buFont typeface="Arial" panose="020B0604020202020204" pitchFamily="34" charset="0"/>
              <a:buChar char="•"/>
            </a:pPr>
            <a:r>
              <a:rPr lang="en-US" altLang="en-US" sz="2300" u="sng" dirty="0"/>
              <a:t>Problem:  Flat </a:t>
            </a:r>
            <a:r>
              <a:rPr lang="en-US" altLang="en-US" sz="2300" u="sng" dirty="0" err="1"/>
              <a:t>Tyre</a:t>
            </a:r>
            <a:endParaRPr lang="en-US" altLang="en-US" sz="2300" u="sng" dirty="0"/>
          </a:p>
          <a:p>
            <a:pPr marL="447675" indent="-361950">
              <a:buFont typeface="Arial" panose="020B0604020202020204" pitchFamily="34" charset="0"/>
              <a:buChar char="•"/>
            </a:pPr>
            <a:r>
              <a:rPr lang="en-US" altLang="en-US" sz="2300" b="1" dirty="0"/>
              <a:t>Why?</a:t>
            </a:r>
            <a:r>
              <a:rPr lang="en-US" altLang="en-US" sz="2300" dirty="0"/>
              <a:t>  -  Nails on garage floor</a:t>
            </a:r>
          </a:p>
          <a:p>
            <a:pPr marL="447675" indent="-361950">
              <a:buFont typeface="Arial" panose="020B0604020202020204" pitchFamily="34" charset="0"/>
              <a:buChar char="•"/>
            </a:pPr>
            <a:r>
              <a:rPr lang="en-US" altLang="en-US" sz="2300" b="1" dirty="0"/>
              <a:t>Why?  </a:t>
            </a:r>
            <a:r>
              <a:rPr lang="en-US" altLang="en-US" sz="2300" dirty="0"/>
              <a:t>-  Box of nails on shelf split open</a:t>
            </a:r>
          </a:p>
          <a:p>
            <a:pPr marL="447675" indent="-361950">
              <a:buFont typeface="Arial" panose="020B0604020202020204" pitchFamily="34" charset="0"/>
              <a:buChar char="•"/>
            </a:pPr>
            <a:r>
              <a:rPr lang="en-US" altLang="en-US" sz="2300" b="1" dirty="0"/>
              <a:t>Why?  </a:t>
            </a:r>
            <a:r>
              <a:rPr lang="en-US" altLang="en-US" sz="2300" dirty="0"/>
              <a:t>-  Box got wet</a:t>
            </a:r>
          </a:p>
          <a:p>
            <a:pPr marL="447675" indent="-361950">
              <a:buFont typeface="Arial" panose="020B0604020202020204" pitchFamily="34" charset="0"/>
              <a:buChar char="•"/>
            </a:pPr>
            <a:r>
              <a:rPr lang="en-US" altLang="en-US" sz="2300" b="1" dirty="0"/>
              <a:t>Why?  </a:t>
            </a:r>
            <a:r>
              <a:rPr lang="en-US" altLang="en-US" sz="2300" dirty="0"/>
              <a:t>-  Rain thru hole in garage roof</a:t>
            </a:r>
          </a:p>
          <a:p>
            <a:pPr marL="447675" indent="-361950">
              <a:buFont typeface="Arial" panose="020B0604020202020204" pitchFamily="34" charset="0"/>
              <a:buChar char="•"/>
            </a:pPr>
            <a:r>
              <a:rPr lang="en-US" altLang="en-US" sz="2300" b="1" dirty="0"/>
              <a:t>Why?  </a:t>
            </a:r>
            <a:r>
              <a:rPr lang="en-US" altLang="en-US" sz="2300" dirty="0"/>
              <a:t>-  Roof shingles are missing</a:t>
            </a:r>
          </a:p>
          <a:p>
            <a:pPr marL="447675" indent="-361950">
              <a:buFont typeface="Arial" panose="020B0604020202020204" pitchFamily="34" charset="0"/>
              <a:buChar char="•"/>
            </a:pPr>
            <a:endParaRPr lang="en-US" altLang="en-US" sz="2300" dirty="0"/>
          </a:p>
        </p:txBody>
      </p:sp>
      <p:sp>
        <p:nvSpPr>
          <p:cNvPr id="5" name="Slide Number Placeholder 4"/>
          <p:cNvSpPr>
            <a:spLocks noGrp="1"/>
          </p:cNvSpPr>
          <p:nvPr>
            <p:ph type="sldNum" sz="quarter" idx="12"/>
          </p:nvPr>
        </p:nvSpPr>
        <p:spPr/>
        <p:txBody>
          <a:bodyPr/>
          <a:lstStyle/>
          <a:p>
            <a:fld id="{4556B232-9F89-4083-B3BB-DDC8E5903F80}" type="slidenum">
              <a:rPr lang="en-US" smtClean="0"/>
              <a:t>11</a:t>
            </a:fld>
            <a:endParaRPr lang="en-US" dirty="0"/>
          </a:p>
        </p:txBody>
      </p:sp>
      <p:pic>
        <p:nvPicPr>
          <p:cNvPr id="8" name="Picture 7">
            <a:extLst>
              <a:ext uri="{FF2B5EF4-FFF2-40B4-BE49-F238E27FC236}">
                <a16:creationId xmlns:a16="http://schemas.microsoft.com/office/drawing/2014/main" id="{5995F98C-82D8-4E66-87AF-FAC7719ADCBE}"/>
              </a:ext>
            </a:extLst>
          </p:cNvPr>
          <p:cNvPicPr>
            <a:picLocks noChangeAspect="1"/>
          </p:cNvPicPr>
          <p:nvPr/>
        </p:nvPicPr>
        <p:blipFill>
          <a:blip r:embed="rId2"/>
          <a:stretch>
            <a:fillRect/>
          </a:stretch>
        </p:blipFill>
        <p:spPr>
          <a:xfrm>
            <a:off x="5671671" y="2057400"/>
            <a:ext cx="3091329" cy="1590896"/>
          </a:xfrm>
          <a:prstGeom prst="rect">
            <a:avLst/>
          </a:prstGeom>
        </p:spPr>
      </p:pic>
    </p:spTree>
    <p:extLst>
      <p:ext uri="{BB962C8B-B14F-4D97-AF65-F5344CB8AC3E}">
        <p14:creationId xmlns:p14="http://schemas.microsoft.com/office/powerpoint/2010/main" val="213261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Technique 2: Pareto Analysis</a:t>
            </a:r>
          </a:p>
        </p:txBody>
      </p:sp>
      <p:sp>
        <p:nvSpPr>
          <p:cNvPr id="5" name="Slide Number Placeholder 4"/>
          <p:cNvSpPr>
            <a:spLocks noGrp="1"/>
          </p:cNvSpPr>
          <p:nvPr>
            <p:ph type="sldNum" sz="quarter" idx="12"/>
          </p:nvPr>
        </p:nvSpPr>
        <p:spPr/>
        <p:txBody>
          <a:bodyPr/>
          <a:lstStyle/>
          <a:p>
            <a:fld id="{4556B232-9F89-4083-B3BB-DDC8E5903F80}" type="slidenum">
              <a:rPr lang="en-US" smtClean="0"/>
              <a:t>12</a:t>
            </a:fld>
            <a:endParaRPr lang="en-US" dirty="0"/>
          </a:p>
        </p:txBody>
      </p:sp>
      <p:grpSp>
        <p:nvGrpSpPr>
          <p:cNvPr id="13" name="Group 12">
            <a:extLst>
              <a:ext uri="{FF2B5EF4-FFF2-40B4-BE49-F238E27FC236}">
                <a16:creationId xmlns:a16="http://schemas.microsoft.com/office/drawing/2014/main" id="{07A868C7-4D9A-46E4-9D40-5201B957E88A}"/>
              </a:ext>
            </a:extLst>
          </p:cNvPr>
          <p:cNvGrpSpPr/>
          <p:nvPr/>
        </p:nvGrpSpPr>
        <p:grpSpPr>
          <a:xfrm>
            <a:off x="228600" y="2417404"/>
            <a:ext cx="7082440" cy="4038600"/>
            <a:chOff x="844444" y="1854362"/>
            <a:chExt cx="7082440" cy="4038600"/>
          </a:xfrm>
        </p:grpSpPr>
        <p:grpSp>
          <p:nvGrpSpPr>
            <p:cNvPr id="12" name="Group 11">
              <a:extLst>
                <a:ext uri="{FF2B5EF4-FFF2-40B4-BE49-F238E27FC236}">
                  <a16:creationId xmlns:a16="http://schemas.microsoft.com/office/drawing/2014/main" id="{0F17CCB9-6434-415F-AD10-6B1370BD89AA}"/>
                </a:ext>
              </a:extLst>
            </p:cNvPr>
            <p:cNvGrpSpPr/>
            <p:nvPr/>
          </p:nvGrpSpPr>
          <p:grpSpPr>
            <a:xfrm>
              <a:off x="844444" y="1854362"/>
              <a:ext cx="7082440" cy="4038600"/>
              <a:chOff x="844444" y="1854362"/>
              <a:chExt cx="7082440" cy="4038600"/>
            </a:xfrm>
          </p:grpSpPr>
          <p:sp>
            <p:nvSpPr>
              <p:cNvPr id="11" name="Rectangle 10">
                <a:extLst>
                  <a:ext uri="{FF2B5EF4-FFF2-40B4-BE49-F238E27FC236}">
                    <a16:creationId xmlns:a16="http://schemas.microsoft.com/office/drawing/2014/main" id="{13A45BEF-A9FF-4942-B47C-B5F3FBFC2CCE}"/>
                  </a:ext>
                </a:extLst>
              </p:cNvPr>
              <p:cNvSpPr/>
              <p:nvPr/>
            </p:nvSpPr>
            <p:spPr>
              <a:xfrm>
                <a:off x="1449884" y="1854362"/>
                <a:ext cx="6477000" cy="4038600"/>
              </a:xfrm>
              <a:prstGeom prst="rect">
                <a:avLst/>
              </a:prstGeom>
              <a:solidFill>
                <a:srgbClr val="66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74CCA32-B0EE-4609-93F9-186BE8E3911B}"/>
                  </a:ext>
                </a:extLst>
              </p:cNvPr>
              <p:cNvPicPr>
                <a:picLocks noChangeAspect="1"/>
              </p:cNvPicPr>
              <p:nvPr/>
            </p:nvPicPr>
            <p:blipFill>
              <a:blip r:embed="rId3"/>
              <a:stretch>
                <a:fillRect/>
              </a:stretch>
            </p:blipFill>
            <p:spPr>
              <a:xfrm>
                <a:off x="1905000" y="2442515"/>
                <a:ext cx="6014510" cy="3440615"/>
              </a:xfrm>
              <a:prstGeom prst="rect">
                <a:avLst/>
              </a:prstGeom>
            </p:spPr>
          </p:pic>
          <p:grpSp>
            <p:nvGrpSpPr>
              <p:cNvPr id="4" name="Group 3">
                <a:extLst>
                  <a:ext uri="{FF2B5EF4-FFF2-40B4-BE49-F238E27FC236}">
                    <a16:creationId xmlns:a16="http://schemas.microsoft.com/office/drawing/2014/main" id="{E3AA0D39-293F-4F6A-9A9B-67FE708B2D52}"/>
                  </a:ext>
                </a:extLst>
              </p:cNvPr>
              <p:cNvGrpSpPr/>
              <p:nvPr/>
            </p:nvGrpSpPr>
            <p:grpSpPr>
              <a:xfrm>
                <a:off x="844444" y="2188785"/>
                <a:ext cx="1600200" cy="1612789"/>
                <a:chOff x="942805" y="6516464"/>
                <a:chExt cx="1295400" cy="1236476"/>
              </a:xfrm>
            </p:grpSpPr>
            <p:sp>
              <p:nvSpPr>
                <p:cNvPr id="14" name="AutoShape 17">
                  <a:extLst>
                    <a:ext uri="{FF2B5EF4-FFF2-40B4-BE49-F238E27FC236}">
                      <a16:creationId xmlns:a16="http://schemas.microsoft.com/office/drawing/2014/main" id="{42AF7565-7114-40FE-A070-E2E3402A7E27}"/>
                    </a:ext>
                  </a:extLst>
                </p:cNvPr>
                <p:cNvSpPr>
                  <a:spLocks noChangeArrowheads="1"/>
                </p:cNvSpPr>
                <p:nvPr/>
              </p:nvSpPr>
              <p:spPr bwMode="auto">
                <a:xfrm>
                  <a:off x="980613" y="6516464"/>
                  <a:ext cx="1209675" cy="1236476"/>
                </a:xfrm>
                <a:prstGeom prst="irregularSeal1">
                  <a:avLst/>
                </a:prstGeom>
                <a:gradFill rotWithShape="1">
                  <a:gsLst>
                    <a:gs pos="0">
                      <a:srgbClr val="00FF00"/>
                    </a:gs>
                    <a:gs pos="100000">
                      <a:srgbClr val="00FF00">
                        <a:gamma/>
                        <a:shade val="36078"/>
                        <a:invGamma/>
                      </a:srgbClr>
                    </a:gs>
                  </a:gsLst>
                  <a:path path="shape">
                    <a:fillToRect l="50000" t="50000" r="50000" b="50000"/>
                  </a:path>
                </a:gra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 name="Text Box 16">
                  <a:extLst>
                    <a:ext uri="{FF2B5EF4-FFF2-40B4-BE49-F238E27FC236}">
                      <a16:creationId xmlns:a16="http://schemas.microsoft.com/office/drawing/2014/main" id="{CAD8084A-F9E2-4E9A-B40A-68CCD14EC36C}"/>
                    </a:ext>
                  </a:extLst>
                </p:cNvPr>
                <p:cNvSpPr txBox="1">
                  <a:spLocks noChangeArrowheads="1"/>
                </p:cNvSpPr>
                <p:nvPr/>
              </p:nvSpPr>
              <p:spPr bwMode="auto">
                <a:xfrm>
                  <a:off x="942805" y="6969963"/>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1"/>
                      </a:solidFill>
                      <a:latin typeface="Calibri" panose="020F0502020204030204" pitchFamily="34" charset="0"/>
                      <a:cs typeface="Calibri" panose="020F0502020204030204" pitchFamily="34" charset="0"/>
                    </a:rPr>
                    <a:t>60% of Material Rejections</a:t>
                  </a:r>
                </a:p>
              </p:txBody>
            </p:sp>
          </p:grpSp>
          <p:sp>
            <p:nvSpPr>
              <p:cNvPr id="16" name="Rectangle 15">
                <a:extLst>
                  <a:ext uri="{FF2B5EF4-FFF2-40B4-BE49-F238E27FC236}">
                    <a16:creationId xmlns:a16="http://schemas.microsoft.com/office/drawing/2014/main" id="{7D457B90-84FC-47A7-81D9-CAB972239CF9}"/>
                  </a:ext>
                </a:extLst>
              </p:cNvPr>
              <p:cNvSpPr/>
              <p:nvPr/>
            </p:nvSpPr>
            <p:spPr>
              <a:xfrm>
                <a:off x="2743200" y="2604822"/>
                <a:ext cx="685800" cy="1828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Speech Bubble: Rectangle 16">
                <a:extLst>
                  <a:ext uri="{FF2B5EF4-FFF2-40B4-BE49-F238E27FC236}">
                    <a16:creationId xmlns:a16="http://schemas.microsoft.com/office/drawing/2014/main" id="{2D118A75-E6D2-48D7-99B7-5CC42613B327}"/>
                  </a:ext>
                </a:extLst>
              </p:cNvPr>
              <p:cNvSpPr/>
              <p:nvPr/>
            </p:nvSpPr>
            <p:spPr>
              <a:xfrm>
                <a:off x="4114800" y="2806779"/>
                <a:ext cx="1295400" cy="411993"/>
              </a:xfrm>
              <a:prstGeom prst="wedgeRectCallout">
                <a:avLst>
                  <a:gd name="adj1" fmla="val -101429"/>
                  <a:gd name="adj2" fmla="val 664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Calibri" panose="020F0502020204030204" pitchFamily="34" charset="0"/>
                    <a:cs typeface="Calibri" panose="020F0502020204030204" pitchFamily="34" charset="0"/>
                  </a:rPr>
                  <a:t>Vital Few</a:t>
                </a:r>
                <a:endParaRPr lang="en-AU" b="1" dirty="0">
                  <a:solidFill>
                    <a:srgbClr val="00B050"/>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061868CD-8FA0-4261-87B2-003138C96B06}"/>
                  </a:ext>
                </a:extLst>
              </p:cNvPr>
              <p:cNvSpPr/>
              <p:nvPr/>
            </p:nvSpPr>
            <p:spPr>
              <a:xfrm>
                <a:off x="3514724" y="3801574"/>
                <a:ext cx="4333875" cy="538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Speech Bubble: Rectangle 18">
                <a:extLst>
                  <a:ext uri="{FF2B5EF4-FFF2-40B4-BE49-F238E27FC236}">
                    <a16:creationId xmlns:a16="http://schemas.microsoft.com/office/drawing/2014/main" id="{9D40DCDF-4985-49A5-961F-B312E29F8E1A}"/>
                  </a:ext>
                </a:extLst>
              </p:cNvPr>
              <p:cNvSpPr/>
              <p:nvPr/>
            </p:nvSpPr>
            <p:spPr>
              <a:xfrm>
                <a:off x="6019800" y="2970480"/>
                <a:ext cx="1562100" cy="411993"/>
              </a:xfrm>
              <a:prstGeom prst="wedgeRectCallout">
                <a:avLst>
                  <a:gd name="adj1" fmla="val -67390"/>
                  <a:gd name="adj2" fmla="val 14956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b="1" dirty="0">
                    <a:solidFill>
                      <a:srgbClr val="FF0000"/>
                    </a:solidFill>
                    <a:latin typeface="Calibri" panose="020F0502020204030204" pitchFamily="34" charset="0"/>
                    <a:cs typeface="Calibri" panose="020F0502020204030204" pitchFamily="34" charset="0"/>
                  </a:rPr>
                  <a:t>Trivial Many</a:t>
                </a:r>
              </a:p>
            </p:txBody>
          </p:sp>
          <p:sp>
            <p:nvSpPr>
              <p:cNvPr id="10" name="TextBox 9">
                <a:extLst>
                  <a:ext uri="{FF2B5EF4-FFF2-40B4-BE49-F238E27FC236}">
                    <a16:creationId xmlns:a16="http://schemas.microsoft.com/office/drawing/2014/main" id="{A997ED66-F4F5-4C66-803B-EC7DC0D5B7A8}"/>
                  </a:ext>
                </a:extLst>
              </p:cNvPr>
              <p:cNvSpPr txBox="1"/>
              <p:nvPr/>
            </p:nvSpPr>
            <p:spPr>
              <a:xfrm>
                <a:off x="3086100" y="2030992"/>
                <a:ext cx="4114800" cy="369332"/>
              </a:xfrm>
              <a:prstGeom prst="rect">
                <a:avLst/>
              </a:prstGeom>
              <a:noFill/>
            </p:spPr>
            <p:txBody>
              <a:bodyPr wrap="square" rtlCol="0">
                <a:spAutoFit/>
              </a:bodyPr>
              <a:lstStyle/>
              <a:p>
                <a:r>
                  <a:rPr lang="en-AU" b="1" dirty="0">
                    <a:solidFill>
                      <a:schemeClr val="bg1"/>
                    </a:solidFill>
                    <a:latin typeface="Calibri" panose="020F0502020204030204" pitchFamily="34" charset="0"/>
                    <a:cs typeface="Calibri" panose="020F0502020204030204" pitchFamily="34" charset="0"/>
                  </a:rPr>
                  <a:t>Reasons for supplier material rejections</a:t>
                </a:r>
              </a:p>
            </p:txBody>
          </p:sp>
        </p:grpSp>
        <p:sp>
          <p:nvSpPr>
            <p:cNvPr id="20" name="Rectangle 19">
              <a:extLst>
                <a:ext uri="{FF2B5EF4-FFF2-40B4-BE49-F238E27FC236}">
                  <a16:creationId xmlns:a16="http://schemas.microsoft.com/office/drawing/2014/main" id="{5C50A547-0C22-4708-B02B-0CB5079333E9}"/>
                </a:ext>
              </a:extLst>
            </p:cNvPr>
            <p:cNvSpPr/>
            <p:nvPr/>
          </p:nvSpPr>
          <p:spPr>
            <a:xfrm>
              <a:off x="1482770" y="4186446"/>
              <a:ext cx="611684" cy="406562"/>
            </a:xfrm>
            <a:prstGeom prst="rect">
              <a:avLst/>
            </a:prstGeom>
            <a:solidFill>
              <a:srgbClr val="66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Speech Bubble: Rectangle 21">
            <a:extLst>
              <a:ext uri="{FF2B5EF4-FFF2-40B4-BE49-F238E27FC236}">
                <a16:creationId xmlns:a16="http://schemas.microsoft.com/office/drawing/2014/main" id="{1E2AF1A3-9881-48CA-97D5-C26128A65A1E}"/>
              </a:ext>
            </a:extLst>
          </p:cNvPr>
          <p:cNvSpPr/>
          <p:nvPr/>
        </p:nvSpPr>
        <p:spPr>
          <a:xfrm>
            <a:off x="7372492" y="5250056"/>
            <a:ext cx="1574098" cy="457200"/>
          </a:xfrm>
          <a:prstGeom prst="wedgeRectCallout">
            <a:avLst>
              <a:gd name="adj1" fmla="val -100307"/>
              <a:gd name="adj2" fmla="val 7978"/>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0000"/>
                </a:solidFill>
                <a:latin typeface="Calibri" panose="020F0502020204030204" pitchFamily="34" charset="0"/>
                <a:cs typeface="Calibri" panose="020F0502020204030204" pitchFamily="34" charset="0"/>
              </a:rPr>
              <a:t>Types of reasons</a:t>
            </a:r>
            <a:endParaRPr lang="en-AU" sz="1600" dirty="0">
              <a:solidFill>
                <a:srgbClr val="FF0000"/>
              </a:solidFill>
              <a:latin typeface="Calibri" panose="020F0502020204030204" pitchFamily="34" charset="0"/>
              <a:cs typeface="Calibri" panose="020F0502020204030204" pitchFamily="34" charset="0"/>
            </a:endParaRPr>
          </a:p>
        </p:txBody>
      </p:sp>
      <p:sp>
        <p:nvSpPr>
          <p:cNvPr id="23" name="Speech Bubble: Rectangle 22">
            <a:extLst>
              <a:ext uri="{FF2B5EF4-FFF2-40B4-BE49-F238E27FC236}">
                <a16:creationId xmlns:a16="http://schemas.microsoft.com/office/drawing/2014/main" id="{C4BB998D-98ED-46DD-8213-6AF5D95C921A}"/>
              </a:ext>
            </a:extLst>
          </p:cNvPr>
          <p:cNvSpPr/>
          <p:nvPr/>
        </p:nvSpPr>
        <p:spPr>
          <a:xfrm>
            <a:off x="1340307" y="1883710"/>
            <a:ext cx="2393494" cy="457200"/>
          </a:xfrm>
          <a:prstGeom prst="wedgeRectCallout">
            <a:avLst>
              <a:gd name="adj1" fmla="val -23769"/>
              <a:gd name="adj2" fmla="val 173569"/>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0000"/>
                </a:solidFill>
                <a:latin typeface="Calibri" panose="020F0502020204030204" pitchFamily="34" charset="0"/>
                <a:cs typeface="Calibri" panose="020F0502020204030204" pitchFamily="34" charset="0"/>
              </a:rPr>
              <a:t>Counts of reasons appear</a:t>
            </a:r>
            <a:endParaRPr lang="en-AU"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106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Technique 3: Cause </a:t>
            </a:r>
            <a:r>
              <a:rPr lang="en-US" altLang="zh-CN" sz="3600" dirty="0"/>
              <a:t>&amp;</a:t>
            </a:r>
            <a:r>
              <a:rPr lang="en-US" sz="3600" dirty="0"/>
              <a:t> Effect Diagram</a:t>
            </a:r>
            <a:br>
              <a:rPr lang="en-US" sz="3600" dirty="0"/>
            </a:br>
            <a:r>
              <a:rPr lang="en-US" sz="2000" dirty="0"/>
              <a:t>(Fishbone / Ishikawa Diagrams)</a:t>
            </a:r>
            <a:endParaRPr lang="en-US" sz="3600" dirty="0"/>
          </a:p>
        </p:txBody>
      </p:sp>
      <p:sp>
        <p:nvSpPr>
          <p:cNvPr id="5" name="Slide Number Placeholder 4"/>
          <p:cNvSpPr>
            <a:spLocks noGrp="1"/>
          </p:cNvSpPr>
          <p:nvPr>
            <p:ph type="sldNum" sz="quarter" idx="12"/>
          </p:nvPr>
        </p:nvSpPr>
        <p:spPr/>
        <p:txBody>
          <a:bodyPr/>
          <a:lstStyle/>
          <a:p>
            <a:fld id="{4556B232-9F89-4083-B3BB-DDC8E5903F80}" type="slidenum">
              <a:rPr lang="en-US" smtClean="0"/>
              <a:t>13</a:t>
            </a:fld>
            <a:endParaRPr lang="en-US" dirty="0"/>
          </a:p>
        </p:txBody>
      </p:sp>
      <p:sp>
        <p:nvSpPr>
          <p:cNvPr id="34" name="Content Placeholder 2">
            <a:extLst>
              <a:ext uri="{FF2B5EF4-FFF2-40B4-BE49-F238E27FC236}">
                <a16:creationId xmlns:a16="http://schemas.microsoft.com/office/drawing/2014/main" id="{B46D7C0C-1F5E-4FAD-96A9-8A6FCFA48683}"/>
              </a:ext>
            </a:extLst>
          </p:cNvPr>
          <p:cNvSpPr txBox="1">
            <a:spLocks/>
          </p:cNvSpPr>
          <p:nvPr/>
        </p:nvSpPr>
        <p:spPr>
          <a:xfrm>
            <a:off x="228600" y="1865244"/>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47675" indent="-361950">
              <a:buFont typeface="Arial" pitchFamily="34" charset="0"/>
              <a:buChar char="•"/>
            </a:pPr>
            <a:r>
              <a:rPr lang="en-US" altLang="zh-CN" sz="2300" dirty="0"/>
              <a:t>Cause &amp; Effect Diagram is also known as Fishbone diagrams (For their appearance) and Ishikawa diagrams (named after their developer Kaoru Ishikawa) [1].</a:t>
            </a:r>
            <a:endParaRPr lang="en-US" altLang="en-US" sz="2300" dirty="0"/>
          </a:p>
        </p:txBody>
      </p:sp>
      <p:pic>
        <p:nvPicPr>
          <p:cNvPr id="3074" name="Picture 2" descr="Dr. Kaoru Ishikawa Birth Centenary Commemoration Project">
            <a:extLst>
              <a:ext uri="{FF2B5EF4-FFF2-40B4-BE49-F238E27FC236}">
                <a16:creationId xmlns:a16="http://schemas.microsoft.com/office/drawing/2014/main" id="{7B6D27D8-1704-4B84-9F09-B8119582DF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55" b="17722"/>
          <a:stretch/>
        </p:blipFill>
        <p:spPr bwMode="auto">
          <a:xfrm>
            <a:off x="2743200" y="4191000"/>
            <a:ext cx="5967746" cy="1843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ricatura de Kaoru Ishikawa by giselehenriques on DeviantArt">
            <a:extLst>
              <a:ext uri="{FF2B5EF4-FFF2-40B4-BE49-F238E27FC236}">
                <a16:creationId xmlns:a16="http://schemas.microsoft.com/office/drawing/2014/main" id="{9D8CAB69-A1AB-417A-B26D-42D3F042C3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14" t="7972" r="14634" b="4444"/>
          <a:stretch/>
        </p:blipFill>
        <p:spPr bwMode="auto">
          <a:xfrm>
            <a:off x="762000" y="3892693"/>
            <a:ext cx="1447800" cy="242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5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Technique 3: Cause </a:t>
            </a:r>
            <a:r>
              <a:rPr lang="en-US" altLang="zh-CN" sz="3600" dirty="0"/>
              <a:t>&amp;</a:t>
            </a:r>
            <a:r>
              <a:rPr lang="en-US" sz="3600" dirty="0"/>
              <a:t> Effect Diagram</a:t>
            </a:r>
            <a:br>
              <a:rPr lang="en-US" sz="3600" dirty="0"/>
            </a:br>
            <a:r>
              <a:rPr lang="en-US" sz="2000" dirty="0"/>
              <a:t>(Fishbone / Ishikawa Diagrams)</a:t>
            </a:r>
            <a:endParaRPr lang="en-US" sz="3600" dirty="0"/>
          </a:p>
        </p:txBody>
      </p:sp>
      <p:sp>
        <p:nvSpPr>
          <p:cNvPr id="5" name="Slide Number Placeholder 4"/>
          <p:cNvSpPr>
            <a:spLocks noGrp="1"/>
          </p:cNvSpPr>
          <p:nvPr>
            <p:ph type="sldNum" sz="quarter" idx="12"/>
          </p:nvPr>
        </p:nvSpPr>
        <p:spPr/>
        <p:txBody>
          <a:bodyPr/>
          <a:lstStyle/>
          <a:p>
            <a:fld id="{4556B232-9F89-4083-B3BB-DDC8E5903F80}" type="slidenum">
              <a:rPr lang="en-US" smtClean="0"/>
              <a:t>14</a:t>
            </a:fld>
            <a:endParaRPr lang="en-US" dirty="0"/>
          </a:p>
        </p:txBody>
      </p:sp>
      <p:sp>
        <p:nvSpPr>
          <p:cNvPr id="13" name="Line 8">
            <a:extLst>
              <a:ext uri="{FF2B5EF4-FFF2-40B4-BE49-F238E27FC236}">
                <a16:creationId xmlns:a16="http://schemas.microsoft.com/office/drawing/2014/main" id="{C977EB51-5E99-4D26-85E9-353494B3735B}"/>
              </a:ext>
            </a:extLst>
          </p:cNvPr>
          <p:cNvSpPr>
            <a:spLocks noChangeShapeType="1"/>
          </p:cNvSpPr>
          <p:nvPr/>
        </p:nvSpPr>
        <p:spPr bwMode="auto">
          <a:xfrm>
            <a:off x="2112962" y="4422225"/>
            <a:ext cx="4860925" cy="0"/>
          </a:xfrm>
          <a:prstGeom prst="line">
            <a:avLst/>
          </a:prstGeom>
          <a:noFill/>
          <a:ln w="444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20" name="Line 9">
            <a:extLst>
              <a:ext uri="{FF2B5EF4-FFF2-40B4-BE49-F238E27FC236}">
                <a16:creationId xmlns:a16="http://schemas.microsoft.com/office/drawing/2014/main" id="{642FEAB1-81FC-4578-9B7A-812F8DA956A1}"/>
              </a:ext>
            </a:extLst>
          </p:cNvPr>
          <p:cNvSpPr>
            <a:spLocks noChangeShapeType="1"/>
          </p:cNvSpPr>
          <p:nvPr/>
        </p:nvSpPr>
        <p:spPr bwMode="auto">
          <a:xfrm flipH="1" flipV="1">
            <a:off x="5037137" y="3279225"/>
            <a:ext cx="11430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21" name="Oval 11">
            <a:extLst>
              <a:ext uri="{FF2B5EF4-FFF2-40B4-BE49-F238E27FC236}">
                <a16:creationId xmlns:a16="http://schemas.microsoft.com/office/drawing/2014/main" id="{F63C7BDA-C9F4-4E91-B395-B95B3ED7ACDA}"/>
              </a:ext>
            </a:extLst>
          </p:cNvPr>
          <p:cNvSpPr>
            <a:spLocks noChangeArrowheads="1"/>
          </p:cNvSpPr>
          <p:nvPr/>
        </p:nvSpPr>
        <p:spPr bwMode="auto">
          <a:xfrm>
            <a:off x="7126287" y="3965025"/>
            <a:ext cx="1447800" cy="838200"/>
          </a:xfrm>
          <a:prstGeom prst="ellipse">
            <a:avLst/>
          </a:prstGeom>
          <a:noFill/>
          <a:ln w="38100">
            <a:solidFill>
              <a:schemeClr val="tx1"/>
            </a:solidFill>
            <a:round/>
            <a:headEnd/>
            <a:tailEnd/>
          </a:ln>
          <a:effectLst/>
        </p:spPr>
        <p:txBody>
          <a:bodyPr wrap="none" anchor="ctr"/>
          <a:lstStyle/>
          <a:p>
            <a:pPr algn="ctr"/>
            <a:r>
              <a:rPr lang="en-US" altLang="en-US" sz="2400" b="1" dirty="0">
                <a:latin typeface="Calibri" panose="020F0502020204030204" pitchFamily="34" charset="0"/>
                <a:cs typeface="Calibri" panose="020F0502020204030204" pitchFamily="34" charset="0"/>
              </a:rPr>
              <a:t>EFFECT</a:t>
            </a:r>
          </a:p>
        </p:txBody>
      </p:sp>
      <p:sp>
        <p:nvSpPr>
          <p:cNvPr id="22" name="Line 12">
            <a:extLst>
              <a:ext uri="{FF2B5EF4-FFF2-40B4-BE49-F238E27FC236}">
                <a16:creationId xmlns:a16="http://schemas.microsoft.com/office/drawing/2014/main" id="{08330DD3-F5A9-4E4A-B55C-77E31D5B1070}"/>
              </a:ext>
            </a:extLst>
          </p:cNvPr>
          <p:cNvSpPr>
            <a:spLocks noChangeShapeType="1"/>
          </p:cNvSpPr>
          <p:nvPr/>
        </p:nvSpPr>
        <p:spPr bwMode="auto">
          <a:xfrm>
            <a:off x="3606800" y="2053188"/>
            <a:ext cx="2117725" cy="1588"/>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23" name="Text Box 13">
            <a:extLst>
              <a:ext uri="{FF2B5EF4-FFF2-40B4-BE49-F238E27FC236}">
                <a16:creationId xmlns:a16="http://schemas.microsoft.com/office/drawing/2014/main" id="{EE2A44EF-0295-425C-B053-56D491989519}"/>
              </a:ext>
            </a:extLst>
          </p:cNvPr>
          <p:cNvSpPr txBox="1">
            <a:spLocks noChangeArrowheads="1"/>
          </p:cNvSpPr>
          <p:nvPr/>
        </p:nvSpPr>
        <p:spPr bwMode="auto">
          <a:xfrm>
            <a:off x="762000" y="1816514"/>
            <a:ext cx="276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latin typeface="Calibri" panose="020F0502020204030204" pitchFamily="34" charset="0"/>
                <a:cs typeface="Calibri" panose="020F0502020204030204" pitchFamily="34" charset="0"/>
              </a:rPr>
              <a:t>CAUSES (METHODS)</a:t>
            </a:r>
          </a:p>
        </p:txBody>
      </p:sp>
      <p:sp>
        <p:nvSpPr>
          <p:cNvPr id="24" name="Text Box 14">
            <a:extLst>
              <a:ext uri="{FF2B5EF4-FFF2-40B4-BE49-F238E27FC236}">
                <a16:creationId xmlns:a16="http://schemas.microsoft.com/office/drawing/2014/main" id="{90F99EE7-3364-443D-8194-B152A057B35A}"/>
              </a:ext>
            </a:extLst>
          </p:cNvPr>
          <p:cNvSpPr txBox="1">
            <a:spLocks noChangeArrowheads="1"/>
          </p:cNvSpPr>
          <p:nvPr/>
        </p:nvSpPr>
        <p:spPr bwMode="auto">
          <a:xfrm>
            <a:off x="5857875" y="1816514"/>
            <a:ext cx="269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latin typeface="Calibri" panose="020F0502020204030204" pitchFamily="34" charset="0"/>
                <a:cs typeface="Calibri" panose="020F0502020204030204" pitchFamily="34" charset="0"/>
              </a:rPr>
              <a:t>EFFECT (RESULTS)</a:t>
            </a:r>
          </a:p>
        </p:txBody>
      </p:sp>
      <p:sp>
        <p:nvSpPr>
          <p:cNvPr id="25" name="Text Box 18">
            <a:extLst>
              <a:ext uri="{FF2B5EF4-FFF2-40B4-BE49-F238E27FC236}">
                <a16:creationId xmlns:a16="http://schemas.microsoft.com/office/drawing/2014/main" id="{BAC3B847-7766-4C61-A6C5-44D54B36E229}"/>
              </a:ext>
            </a:extLst>
          </p:cNvPr>
          <p:cNvSpPr txBox="1">
            <a:spLocks noChangeArrowheads="1"/>
          </p:cNvSpPr>
          <p:nvPr/>
        </p:nvSpPr>
        <p:spPr bwMode="auto">
          <a:xfrm>
            <a:off x="3525838" y="6389564"/>
            <a:ext cx="3030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latin typeface="Calibri" panose="020F0502020204030204" pitchFamily="34" charset="0"/>
                <a:cs typeface="Calibri" panose="020F0502020204030204" pitchFamily="34" charset="0"/>
              </a:rPr>
              <a:t>“</a:t>
            </a:r>
            <a:r>
              <a:rPr lang="en-US" altLang="en-US" sz="2000" dirty="0">
                <a:solidFill>
                  <a:srgbClr val="0070C0"/>
                </a:solidFill>
                <a:latin typeface="Calibri" panose="020F0502020204030204" pitchFamily="34" charset="0"/>
                <a:cs typeface="Calibri" panose="020F0502020204030204" pitchFamily="34" charset="0"/>
              </a:rPr>
              <a:t>4M</a:t>
            </a:r>
            <a:r>
              <a:rPr lang="en-US" altLang="en-US" sz="2000" dirty="0">
                <a:latin typeface="Calibri" panose="020F0502020204030204" pitchFamily="34" charset="0"/>
                <a:cs typeface="Calibri" panose="020F0502020204030204" pitchFamily="34" charset="0"/>
              </a:rPr>
              <a:t>” method [2]</a:t>
            </a:r>
          </a:p>
        </p:txBody>
      </p:sp>
      <p:sp>
        <p:nvSpPr>
          <p:cNvPr id="26" name="Line 19">
            <a:extLst>
              <a:ext uri="{FF2B5EF4-FFF2-40B4-BE49-F238E27FC236}">
                <a16:creationId xmlns:a16="http://schemas.microsoft.com/office/drawing/2014/main" id="{F446C95E-703D-4325-B2B8-D0797DFF97BF}"/>
              </a:ext>
            </a:extLst>
          </p:cNvPr>
          <p:cNvSpPr>
            <a:spLocks noChangeShapeType="1"/>
          </p:cNvSpPr>
          <p:nvPr/>
        </p:nvSpPr>
        <p:spPr bwMode="auto">
          <a:xfrm rot="16200000" flipH="1" flipV="1">
            <a:off x="5037137" y="4422225"/>
            <a:ext cx="11430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27" name="Line 20">
            <a:extLst>
              <a:ext uri="{FF2B5EF4-FFF2-40B4-BE49-F238E27FC236}">
                <a16:creationId xmlns:a16="http://schemas.microsoft.com/office/drawing/2014/main" id="{5D60EB31-759D-4B41-BA4B-9632A1D07E2A}"/>
              </a:ext>
            </a:extLst>
          </p:cNvPr>
          <p:cNvSpPr>
            <a:spLocks noChangeShapeType="1"/>
          </p:cNvSpPr>
          <p:nvPr/>
        </p:nvSpPr>
        <p:spPr bwMode="auto">
          <a:xfrm rot="16200000" flipH="1" flipV="1">
            <a:off x="2552700" y="4420637"/>
            <a:ext cx="11430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28" name="Line 21">
            <a:extLst>
              <a:ext uri="{FF2B5EF4-FFF2-40B4-BE49-F238E27FC236}">
                <a16:creationId xmlns:a16="http://schemas.microsoft.com/office/drawing/2014/main" id="{4502CB5F-F2E4-45B5-9B7D-3ADF44C293A6}"/>
              </a:ext>
            </a:extLst>
          </p:cNvPr>
          <p:cNvSpPr>
            <a:spLocks noChangeShapeType="1"/>
          </p:cNvSpPr>
          <p:nvPr/>
        </p:nvSpPr>
        <p:spPr bwMode="auto">
          <a:xfrm flipH="1" flipV="1">
            <a:off x="2568575" y="3279225"/>
            <a:ext cx="11430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29" name="Text Box 23">
            <a:extLst>
              <a:ext uri="{FF2B5EF4-FFF2-40B4-BE49-F238E27FC236}">
                <a16:creationId xmlns:a16="http://schemas.microsoft.com/office/drawing/2014/main" id="{9348EB0C-44EC-432D-9AD2-60BC36674B49}"/>
              </a:ext>
            </a:extLst>
          </p:cNvPr>
          <p:cNvSpPr txBox="1">
            <a:spLocks noChangeArrowheads="1"/>
          </p:cNvSpPr>
          <p:nvPr/>
        </p:nvSpPr>
        <p:spPr bwMode="auto">
          <a:xfrm>
            <a:off x="1304925" y="2791862"/>
            <a:ext cx="219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a:solidFill>
                  <a:srgbClr val="0070C0"/>
                </a:solidFill>
                <a:latin typeface="Calibri" panose="020F0502020204030204" pitchFamily="34" charset="0"/>
                <a:cs typeface="Calibri" panose="020F0502020204030204" pitchFamily="34" charset="0"/>
              </a:rPr>
              <a:t>M</a:t>
            </a:r>
            <a:r>
              <a:rPr lang="en-US" altLang="en-US" sz="2400" b="1" dirty="0">
                <a:latin typeface="Calibri" panose="020F0502020204030204" pitchFamily="34" charset="0"/>
                <a:cs typeface="Calibri" panose="020F0502020204030204" pitchFamily="34" charset="0"/>
              </a:rPr>
              <a:t>AN/WOMAN</a:t>
            </a:r>
          </a:p>
        </p:txBody>
      </p:sp>
      <p:sp>
        <p:nvSpPr>
          <p:cNvPr id="30" name="Text Box 24">
            <a:extLst>
              <a:ext uri="{FF2B5EF4-FFF2-40B4-BE49-F238E27FC236}">
                <a16:creationId xmlns:a16="http://schemas.microsoft.com/office/drawing/2014/main" id="{4EF3DA5C-EC8E-4222-816B-6CC60B8BD45B}"/>
              </a:ext>
            </a:extLst>
          </p:cNvPr>
          <p:cNvSpPr txBox="1">
            <a:spLocks noChangeArrowheads="1"/>
          </p:cNvSpPr>
          <p:nvPr/>
        </p:nvSpPr>
        <p:spPr bwMode="auto">
          <a:xfrm>
            <a:off x="3940175" y="2791862"/>
            <a:ext cx="219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a:solidFill>
                  <a:srgbClr val="0070C0"/>
                </a:solidFill>
                <a:latin typeface="Calibri" panose="020F0502020204030204" pitchFamily="34" charset="0"/>
                <a:cs typeface="Calibri" panose="020F0502020204030204" pitchFamily="34" charset="0"/>
              </a:rPr>
              <a:t>M</a:t>
            </a:r>
            <a:r>
              <a:rPr lang="en-US" altLang="en-US" sz="2400" b="1" dirty="0">
                <a:latin typeface="Calibri" panose="020F0502020204030204" pitchFamily="34" charset="0"/>
                <a:cs typeface="Calibri" panose="020F0502020204030204" pitchFamily="34" charset="0"/>
              </a:rPr>
              <a:t>ETHODS</a:t>
            </a:r>
          </a:p>
        </p:txBody>
      </p:sp>
      <p:sp>
        <p:nvSpPr>
          <p:cNvPr id="31" name="Text Box 25">
            <a:extLst>
              <a:ext uri="{FF2B5EF4-FFF2-40B4-BE49-F238E27FC236}">
                <a16:creationId xmlns:a16="http://schemas.microsoft.com/office/drawing/2014/main" id="{9B3C4211-88DB-4AE4-A990-1844D3222FE8}"/>
              </a:ext>
            </a:extLst>
          </p:cNvPr>
          <p:cNvSpPr txBox="1">
            <a:spLocks noChangeArrowheads="1"/>
          </p:cNvSpPr>
          <p:nvPr/>
        </p:nvSpPr>
        <p:spPr bwMode="auto">
          <a:xfrm>
            <a:off x="1397000" y="5566812"/>
            <a:ext cx="219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a:solidFill>
                  <a:srgbClr val="0070C0"/>
                </a:solidFill>
                <a:latin typeface="Calibri" panose="020F0502020204030204" pitchFamily="34" charset="0"/>
                <a:cs typeface="Calibri" panose="020F0502020204030204" pitchFamily="34" charset="0"/>
              </a:rPr>
              <a:t>M</a:t>
            </a:r>
            <a:r>
              <a:rPr lang="en-US" altLang="en-US" sz="2400" b="1" dirty="0">
                <a:latin typeface="Calibri" panose="020F0502020204030204" pitchFamily="34" charset="0"/>
                <a:cs typeface="Calibri" panose="020F0502020204030204" pitchFamily="34" charset="0"/>
              </a:rPr>
              <a:t>ATERIALS</a:t>
            </a:r>
          </a:p>
        </p:txBody>
      </p:sp>
      <p:sp>
        <p:nvSpPr>
          <p:cNvPr id="32" name="Text Box 26">
            <a:extLst>
              <a:ext uri="{FF2B5EF4-FFF2-40B4-BE49-F238E27FC236}">
                <a16:creationId xmlns:a16="http://schemas.microsoft.com/office/drawing/2014/main" id="{3E5F0232-5CFC-4C23-8482-2C38D609C88C}"/>
              </a:ext>
            </a:extLst>
          </p:cNvPr>
          <p:cNvSpPr txBox="1">
            <a:spLocks noChangeArrowheads="1"/>
          </p:cNvSpPr>
          <p:nvPr/>
        </p:nvSpPr>
        <p:spPr bwMode="auto">
          <a:xfrm>
            <a:off x="3940175" y="5565225"/>
            <a:ext cx="219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a:solidFill>
                  <a:srgbClr val="0070C0"/>
                </a:solidFill>
                <a:latin typeface="Calibri" panose="020F0502020204030204" pitchFamily="34" charset="0"/>
                <a:cs typeface="Calibri" panose="020F0502020204030204" pitchFamily="34" charset="0"/>
              </a:rPr>
              <a:t>M</a:t>
            </a:r>
            <a:r>
              <a:rPr lang="en-US" altLang="en-US" sz="2400" b="1" dirty="0">
                <a:latin typeface="Calibri" panose="020F0502020204030204" pitchFamily="34" charset="0"/>
                <a:cs typeface="Calibri" panose="020F0502020204030204" pitchFamily="34" charset="0"/>
              </a:rPr>
              <a:t>ACHINERY</a:t>
            </a:r>
          </a:p>
        </p:txBody>
      </p:sp>
      <p:sp>
        <p:nvSpPr>
          <p:cNvPr id="33" name="Text Box 27">
            <a:extLst>
              <a:ext uri="{FF2B5EF4-FFF2-40B4-BE49-F238E27FC236}">
                <a16:creationId xmlns:a16="http://schemas.microsoft.com/office/drawing/2014/main" id="{A640D2E1-9C16-4A90-AB9A-E1CA978B1245}"/>
              </a:ext>
            </a:extLst>
          </p:cNvPr>
          <p:cNvSpPr txBox="1">
            <a:spLocks noChangeArrowheads="1"/>
          </p:cNvSpPr>
          <p:nvPr/>
        </p:nvSpPr>
        <p:spPr bwMode="auto">
          <a:xfrm>
            <a:off x="803275" y="4180925"/>
            <a:ext cx="1430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latin typeface="Calibri" panose="020F0502020204030204" pitchFamily="34" charset="0"/>
                <a:cs typeface="Calibri" panose="020F0502020204030204" pitchFamily="34" charset="0"/>
              </a:rPr>
              <a:t>OTHER</a:t>
            </a:r>
          </a:p>
        </p:txBody>
      </p:sp>
    </p:spTree>
    <p:extLst>
      <p:ext uri="{BB962C8B-B14F-4D97-AF65-F5344CB8AC3E}">
        <p14:creationId xmlns:p14="http://schemas.microsoft.com/office/powerpoint/2010/main" val="315317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910951"/>
          </a:xfrm>
          <a:ln>
            <a:solidFill>
              <a:srgbClr val="008200"/>
            </a:solidFill>
          </a:ln>
        </p:spPr>
        <p:txBody>
          <a:bodyPr>
            <a:normAutofit/>
          </a:bodyPr>
          <a:lstStyle/>
          <a:p>
            <a:r>
              <a:rPr lang="en-US" sz="3600" dirty="0"/>
              <a:t>Example: </a:t>
            </a:r>
            <a:r>
              <a:rPr lang="en-US" altLang="zh-CN" sz="3600" dirty="0"/>
              <a:t>Covid-19</a:t>
            </a:r>
            <a:endParaRPr lang="en-US" sz="3600" dirty="0"/>
          </a:p>
        </p:txBody>
      </p:sp>
      <p:sp>
        <p:nvSpPr>
          <p:cNvPr id="5" name="Slide Number Placeholder 4"/>
          <p:cNvSpPr>
            <a:spLocks noGrp="1"/>
          </p:cNvSpPr>
          <p:nvPr>
            <p:ph type="sldNum" sz="quarter" idx="12"/>
          </p:nvPr>
        </p:nvSpPr>
        <p:spPr/>
        <p:txBody>
          <a:bodyPr/>
          <a:lstStyle/>
          <a:p>
            <a:fld id="{4556B232-9F89-4083-B3BB-DDC8E5903F80}" type="slidenum">
              <a:rPr lang="en-US" smtClean="0"/>
              <a:t>15</a:t>
            </a:fld>
            <a:endParaRPr lang="en-US" dirty="0"/>
          </a:p>
        </p:txBody>
      </p:sp>
      <p:sp>
        <p:nvSpPr>
          <p:cNvPr id="19" name="Line 5">
            <a:extLst>
              <a:ext uri="{FF2B5EF4-FFF2-40B4-BE49-F238E27FC236}">
                <a16:creationId xmlns:a16="http://schemas.microsoft.com/office/drawing/2014/main" id="{F155082A-521D-459C-B108-139C99C5736B}"/>
              </a:ext>
            </a:extLst>
          </p:cNvPr>
          <p:cNvSpPr>
            <a:spLocks noChangeShapeType="1"/>
          </p:cNvSpPr>
          <p:nvPr/>
        </p:nvSpPr>
        <p:spPr bwMode="auto">
          <a:xfrm flipV="1">
            <a:off x="1744937" y="4007439"/>
            <a:ext cx="5004000" cy="0"/>
          </a:xfrm>
          <a:prstGeom prst="line">
            <a:avLst/>
          </a:prstGeom>
          <a:noFill/>
          <a:ln w="444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34" name="Line 6">
            <a:extLst>
              <a:ext uri="{FF2B5EF4-FFF2-40B4-BE49-F238E27FC236}">
                <a16:creationId xmlns:a16="http://schemas.microsoft.com/office/drawing/2014/main" id="{1771796B-40B8-4A62-B537-97CDC36058D3}"/>
              </a:ext>
            </a:extLst>
          </p:cNvPr>
          <p:cNvSpPr>
            <a:spLocks noChangeShapeType="1"/>
          </p:cNvSpPr>
          <p:nvPr/>
        </p:nvSpPr>
        <p:spPr bwMode="auto">
          <a:xfrm flipH="1" flipV="1">
            <a:off x="5162962" y="2186264"/>
            <a:ext cx="1112837" cy="18430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35" name="Text Box 14">
            <a:extLst>
              <a:ext uri="{FF2B5EF4-FFF2-40B4-BE49-F238E27FC236}">
                <a16:creationId xmlns:a16="http://schemas.microsoft.com/office/drawing/2014/main" id="{3EFA0B9E-2B49-4665-AB18-405DF4DD5054}"/>
              </a:ext>
            </a:extLst>
          </p:cNvPr>
          <p:cNvSpPr txBox="1">
            <a:spLocks noChangeArrowheads="1"/>
          </p:cNvSpPr>
          <p:nvPr/>
        </p:nvSpPr>
        <p:spPr bwMode="auto">
          <a:xfrm>
            <a:off x="1292637" y="1773514"/>
            <a:ext cx="2192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70C0"/>
                </a:solidFill>
                <a:latin typeface="Calibri" panose="020F0502020204030204" pitchFamily="34" charset="0"/>
                <a:cs typeface="Calibri" panose="020F0502020204030204" pitchFamily="34" charset="0"/>
              </a:rPr>
              <a:t>MAN/WOMAN</a:t>
            </a:r>
          </a:p>
        </p:txBody>
      </p:sp>
      <p:sp>
        <p:nvSpPr>
          <p:cNvPr id="36" name="Text Box 15">
            <a:extLst>
              <a:ext uri="{FF2B5EF4-FFF2-40B4-BE49-F238E27FC236}">
                <a16:creationId xmlns:a16="http://schemas.microsoft.com/office/drawing/2014/main" id="{1D253127-A85A-4E38-A610-135212492BDD}"/>
              </a:ext>
            </a:extLst>
          </p:cNvPr>
          <p:cNvSpPr txBox="1">
            <a:spLocks noChangeArrowheads="1"/>
          </p:cNvSpPr>
          <p:nvPr/>
        </p:nvSpPr>
        <p:spPr bwMode="auto">
          <a:xfrm>
            <a:off x="4477162" y="1749701"/>
            <a:ext cx="2192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70C0"/>
                </a:solidFill>
                <a:latin typeface="Calibri" panose="020F0502020204030204" pitchFamily="34" charset="0"/>
                <a:cs typeface="Calibri" panose="020F0502020204030204" pitchFamily="34" charset="0"/>
              </a:rPr>
              <a:t>METHODS</a:t>
            </a:r>
          </a:p>
        </p:txBody>
      </p:sp>
      <p:sp>
        <p:nvSpPr>
          <p:cNvPr id="37" name="Text Box 16">
            <a:extLst>
              <a:ext uri="{FF2B5EF4-FFF2-40B4-BE49-F238E27FC236}">
                <a16:creationId xmlns:a16="http://schemas.microsoft.com/office/drawing/2014/main" id="{D8A3350C-964A-4546-A1E9-905E3B58FA4E}"/>
              </a:ext>
            </a:extLst>
          </p:cNvPr>
          <p:cNvSpPr txBox="1">
            <a:spLocks noChangeArrowheads="1"/>
          </p:cNvSpPr>
          <p:nvPr/>
        </p:nvSpPr>
        <p:spPr bwMode="auto">
          <a:xfrm>
            <a:off x="1735549" y="6028014"/>
            <a:ext cx="2192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70C0"/>
                </a:solidFill>
                <a:latin typeface="Calibri" panose="020F0502020204030204" pitchFamily="34" charset="0"/>
                <a:cs typeface="Calibri" panose="020F0502020204030204" pitchFamily="34" charset="0"/>
              </a:rPr>
              <a:t>MATERIALS</a:t>
            </a:r>
          </a:p>
        </p:txBody>
      </p:sp>
      <p:sp>
        <p:nvSpPr>
          <p:cNvPr id="38" name="Text Box 17">
            <a:extLst>
              <a:ext uri="{FF2B5EF4-FFF2-40B4-BE49-F238E27FC236}">
                <a16:creationId xmlns:a16="http://schemas.microsoft.com/office/drawing/2014/main" id="{339A0379-90CE-466A-BE9F-B50218823DBD}"/>
              </a:ext>
            </a:extLst>
          </p:cNvPr>
          <p:cNvSpPr txBox="1">
            <a:spLocks noChangeArrowheads="1"/>
          </p:cNvSpPr>
          <p:nvPr/>
        </p:nvSpPr>
        <p:spPr bwMode="auto">
          <a:xfrm>
            <a:off x="4158074" y="6028014"/>
            <a:ext cx="2192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70C0"/>
                </a:solidFill>
                <a:latin typeface="Calibri" panose="020F0502020204030204" pitchFamily="34" charset="0"/>
                <a:cs typeface="Calibri" panose="020F0502020204030204" pitchFamily="34" charset="0"/>
              </a:rPr>
              <a:t>MACHINERY</a:t>
            </a:r>
          </a:p>
        </p:txBody>
      </p:sp>
      <p:sp>
        <p:nvSpPr>
          <p:cNvPr id="39" name="Text Box 18">
            <a:extLst>
              <a:ext uri="{FF2B5EF4-FFF2-40B4-BE49-F238E27FC236}">
                <a16:creationId xmlns:a16="http://schemas.microsoft.com/office/drawing/2014/main" id="{DC61FE31-78DC-4566-B55F-98760B8E2E8B}"/>
              </a:ext>
            </a:extLst>
          </p:cNvPr>
          <p:cNvSpPr txBox="1">
            <a:spLocks noChangeArrowheads="1"/>
          </p:cNvSpPr>
          <p:nvPr/>
        </p:nvSpPr>
        <p:spPr bwMode="auto">
          <a:xfrm>
            <a:off x="654194" y="3820490"/>
            <a:ext cx="143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70C0"/>
                </a:solidFill>
                <a:latin typeface="Calibri" panose="020F0502020204030204" pitchFamily="34" charset="0"/>
                <a:cs typeface="Calibri" panose="020F0502020204030204" pitchFamily="34" charset="0"/>
              </a:rPr>
              <a:t>OTHER</a:t>
            </a:r>
          </a:p>
        </p:txBody>
      </p:sp>
      <p:sp>
        <p:nvSpPr>
          <p:cNvPr id="40" name="Oval 19">
            <a:extLst>
              <a:ext uri="{FF2B5EF4-FFF2-40B4-BE49-F238E27FC236}">
                <a16:creationId xmlns:a16="http://schemas.microsoft.com/office/drawing/2014/main" id="{4348BD11-E322-4244-B4DC-709894D67BB2}"/>
              </a:ext>
            </a:extLst>
          </p:cNvPr>
          <p:cNvSpPr>
            <a:spLocks noChangeArrowheads="1"/>
          </p:cNvSpPr>
          <p:nvPr/>
        </p:nvSpPr>
        <p:spPr bwMode="auto">
          <a:xfrm>
            <a:off x="6774137" y="3428001"/>
            <a:ext cx="2106475" cy="1158875"/>
          </a:xfrm>
          <a:prstGeom prst="ellipse">
            <a:avLst/>
          </a:prstGeom>
          <a:noFill/>
          <a:ln w="38100">
            <a:solidFill>
              <a:schemeClr val="tx1"/>
            </a:solidFill>
            <a:round/>
            <a:headEnd/>
            <a:tailEnd/>
          </a:ln>
          <a:effectLst/>
        </p:spPr>
        <p:txBody>
          <a:bodyPr anchor="ctr"/>
          <a:lstStyle/>
          <a:p>
            <a:pPr algn="ctr"/>
            <a:r>
              <a:rPr lang="en-US" altLang="en-US" b="1" dirty="0">
                <a:solidFill>
                  <a:srgbClr val="FF0000"/>
                </a:solidFill>
                <a:latin typeface="Calibri" panose="020F0502020204030204" pitchFamily="34" charset="0"/>
                <a:cs typeface="Calibri" panose="020F0502020204030204" pitchFamily="34" charset="0"/>
              </a:rPr>
              <a:t>Covid-19 second wave in Australia </a:t>
            </a:r>
          </a:p>
        </p:txBody>
      </p:sp>
      <p:sp>
        <p:nvSpPr>
          <p:cNvPr id="41" name="Line 20">
            <a:extLst>
              <a:ext uri="{FF2B5EF4-FFF2-40B4-BE49-F238E27FC236}">
                <a16:creationId xmlns:a16="http://schemas.microsoft.com/office/drawing/2014/main" id="{9CAB34BF-CF9A-4989-ACD7-94E36F3E58E8}"/>
              </a:ext>
            </a:extLst>
          </p:cNvPr>
          <p:cNvSpPr>
            <a:spLocks noChangeShapeType="1"/>
          </p:cNvSpPr>
          <p:nvPr/>
        </p:nvSpPr>
        <p:spPr bwMode="auto">
          <a:xfrm flipH="1" flipV="1">
            <a:off x="3728395" y="2968924"/>
            <a:ext cx="1908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42" name="Line 21">
            <a:extLst>
              <a:ext uri="{FF2B5EF4-FFF2-40B4-BE49-F238E27FC236}">
                <a16:creationId xmlns:a16="http://schemas.microsoft.com/office/drawing/2014/main" id="{3DA1B961-AEEA-4ECD-8930-EA7B6B6A1C38}"/>
              </a:ext>
            </a:extLst>
          </p:cNvPr>
          <p:cNvSpPr>
            <a:spLocks noChangeShapeType="1"/>
          </p:cNvSpPr>
          <p:nvPr/>
        </p:nvSpPr>
        <p:spPr bwMode="auto">
          <a:xfrm flipH="1" flipV="1">
            <a:off x="3895440" y="3571599"/>
            <a:ext cx="212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43" name="Text Box 22">
            <a:extLst>
              <a:ext uri="{FF2B5EF4-FFF2-40B4-BE49-F238E27FC236}">
                <a16:creationId xmlns:a16="http://schemas.microsoft.com/office/drawing/2014/main" id="{59EB03D0-64B1-4935-A698-76305579C6CC}"/>
              </a:ext>
            </a:extLst>
          </p:cNvPr>
          <p:cNvSpPr txBox="1">
            <a:spLocks noChangeArrowheads="1"/>
          </p:cNvSpPr>
          <p:nvPr/>
        </p:nvSpPr>
        <p:spPr bwMode="auto">
          <a:xfrm>
            <a:off x="3641409" y="2638328"/>
            <a:ext cx="1959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Do not suggest to wear masks</a:t>
            </a:r>
          </a:p>
        </p:txBody>
      </p:sp>
      <p:sp>
        <p:nvSpPr>
          <p:cNvPr id="44" name="Text Box 23">
            <a:extLst>
              <a:ext uri="{FF2B5EF4-FFF2-40B4-BE49-F238E27FC236}">
                <a16:creationId xmlns:a16="http://schemas.microsoft.com/office/drawing/2014/main" id="{31C329DF-F50D-443F-A106-693A97BD903F}"/>
              </a:ext>
            </a:extLst>
          </p:cNvPr>
          <p:cNvSpPr txBox="1">
            <a:spLocks noChangeArrowheads="1"/>
          </p:cNvSpPr>
          <p:nvPr/>
        </p:nvSpPr>
        <p:spPr bwMode="auto">
          <a:xfrm>
            <a:off x="3828014" y="3233687"/>
            <a:ext cx="2333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Open state boarders too soon</a:t>
            </a:r>
          </a:p>
        </p:txBody>
      </p:sp>
      <p:sp>
        <p:nvSpPr>
          <p:cNvPr id="45" name="Line 26">
            <a:extLst>
              <a:ext uri="{FF2B5EF4-FFF2-40B4-BE49-F238E27FC236}">
                <a16:creationId xmlns:a16="http://schemas.microsoft.com/office/drawing/2014/main" id="{C47A724D-36A3-4E40-B86D-5BE6A5D5C433}"/>
              </a:ext>
            </a:extLst>
          </p:cNvPr>
          <p:cNvSpPr>
            <a:spLocks noChangeShapeType="1"/>
          </p:cNvSpPr>
          <p:nvPr/>
        </p:nvSpPr>
        <p:spPr bwMode="auto">
          <a:xfrm flipH="1">
            <a:off x="3591092" y="2370414"/>
            <a:ext cx="16906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47" name="Line 28">
            <a:extLst>
              <a:ext uri="{FF2B5EF4-FFF2-40B4-BE49-F238E27FC236}">
                <a16:creationId xmlns:a16="http://schemas.microsoft.com/office/drawing/2014/main" id="{5299E3E3-91C9-41B0-A84B-6DC56ED034D5}"/>
              </a:ext>
            </a:extLst>
          </p:cNvPr>
          <p:cNvSpPr>
            <a:spLocks noChangeShapeType="1"/>
          </p:cNvSpPr>
          <p:nvPr/>
        </p:nvSpPr>
        <p:spPr bwMode="auto">
          <a:xfrm rot="16200000" flipH="1" flipV="1">
            <a:off x="4606543" y="4374633"/>
            <a:ext cx="1997075" cy="1309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48" name="Line 29">
            <a:extLst>
              <a:ext uri="{FF2B5EF4-FFF2-40B4-BE49-F238E27FC236}">
                <a16:creationId xmlns:a16="http://schemas.microsoft.com/office/drawing/2014/main" id="{B58CE7BD-5A8F-4406-B568-86F28CB5BB40}"/>
              </a:ext>
            </a:extLst>
          </p:cNvPr>
          <p:cNvSpPr>
            <a:spLocks noChangeShapeType="1"/>
          </p:cNvSpPr>
          <p:nvPr/>
        </p:nvSpPr>
        <p:spPr bwMode="auto">
          <a:xfrm flipH="1" flipV="1">
            <a:off x="4481787" y="4521235"/>
            <a:ext cx="1440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49" name="Text Box 30">
            <a:extLst>
              <a:ext uri="{FF2B5EF4-FFF2-40B4-BE49-F238E27FC236}">
                <a16:creationId xmlns:a16="http://schemas.microsoft.com/office/drawing/2014/main" id="{400EB0F2-79C3-4123-8A06-3BE6B0DB6835}"/>
              </a:ext>
            </a:extLst>
          </p:cNvPr>
          <p:cNvSpPr txBox="1">
            <a:spLocks noChangeArrowheads="1"/>
          </p:cNvSpPr>
          <p:nvPr/>
        </p:nvSpPr>
        <p:spPr bwMode="auto">
          <a:xfrm>
            <a:off x="4402059" y="4178408"/>
            <a:ext cx="17594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Late regulation</a:t>
            </a:r>
          </a:p>
        </p:txBody>
      </p:sp>
      <p:sp>
        <p:nvSpPr>
          <p:cNvPr id="50" name="Line 31">
            <a:extLst>
              <a:ext uri="{FF2B5EF4-FFF2-40B4-BE49-F238E27FC236}">
                <a16:creationId xmlns:a16="http://schemas.microsoft.com/office/drawing/2014/main" id="{CFF6DD93-E1D1-409C-AB5F-A7042BD1B35B}"/>
              </a:ext>
            </a:extLst>
          </p:cNvPr>
          <p:cNvSpPr>
            <a:spLocks noChangeShapeType="1"/>
          </p:cNvSpPr>
          <p:nvPr/>
        </p:nvSpPr>
        <p:spPr bwMode="auto">
          <a:xfrm flipH="1" flipV="1">
            <a:off x="3484974" y="5009150"/>
            <a:ext cx="2146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52" name="Line 33">
            <a:extLst>
              <a:ext uri="{FF2B5EF4-FFF2-40B4-BE49-F238E27FC236}">
                <a16:creationId xmlns:a16="http://schemas.microsoft.com/office/drawing/2014/main" id="{32DC4082-2D86-4E2C-BA23-558F592C2FF2}"/>
              </a:ext>
            </a:extLst>
          </p:cNvPr>
          <p:cNvSpPr>
            <a:spLocks noChangeShapeType="1"/>
          </p:cNvSpPr>
          <p:nvPr/>
        </p:nvSpPr>
        <p:spPr bwMode="auto">
          <a:xfrm flipH="1">
            <a:off x="3133631" y="5638214"/>
            <a:ext cx="208800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53" name="Text Box 34">
            <a:extLst>
              <a:ext uri="{FF2B5EF4-FFF2-40B4-BE49-F238E27FC236}">
                <a16:creationId xmlns:a16="http://schemas.microsoft.com/office/drawing/2014/main" id="{A73222F3-21F1-4E63-BF5A-9D783B0BC1F8}"/>
              </a:ext>
            </a:extLst>
          </p:cNvPr>
          <p:cNvSpPr txBox="1">
            <a:spLocks noChangeArrowheads="1"/>
          </p:cNvSpPr>
          <p:nvPr/>
        </p:nvSpPr>
        <p:spPr bwMode="auto">
          <a:xfrm>
            <a:off x="3700616" y="4690063"/>
            <a:ext cx="168763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Not enough ICU</a:t>
            </a:r>
          </a:p>
        </p:txBody>
      </p:sp>
      <p:sp>
        <p:nvSpPr>
          <p:cNvPr id="54" name="Text Box 35">
            <a:extLst>
              <a:ext uri="{FF2B5EF4-FFF2-40B4-BE49-F238E27FC236}">
                <a16:creationId xmlns:a16="http://schemas.microsoft.com/office/drawing/2014/main" id="{BB540B28-1369-4A4B-8E5B-F0535A37AB7A}"/>
              </a:ext>
            </a:extLst>
          </p:cNvPr>
          <p:cNvSpPr txBox="1">
            <a:spLocks noChangeArrowheads="1"/>
          </p:cNvSpPr>
          <p:nvPr/>
        </p:nvSpPr>
        <p:spPr bwMode="auto">
          <a:xfrm>
            <a:off x="2869520" y="5305414"/>
            <a:ext cx="2512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Insufficient enforcement</a:t>
            </a:r>
          </a:p>
        </p:txBody>
      </p:sp>
      <p:sp>
        <p:nvSpPr>
          <p:cNvPr id="56" name="Line 40">
            <a:extLst>
              <a:ext uri="{FF2B5EF4-FFF2-40B4-BE49-F238E27FC236}">
                <a16:creationId xmlns:a16="http://schemas.microsoft.com/office/drawing/2014/main" id="{B45A0055-E0FB-4CAE-9B32-9C31F2401824}"/>
              </a:ext>
            </a:extLst>
          </p:cNvPr>
          <p:cNvSpPr>
            <a:spLocks noChangeShapeType="1"/>
          </p:cNvSpPr>
          <p:nvPr/>
        </p:nvSpPr>
        <p:spPr bwMode="auto">
          <a:xfrm flipH="1" flipV="1">
            <a:off x="2543587" y="2140226"/>
            <a:ext cx="1131887" cy="1868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57" name="Line 41">
            <a:extLst>
              <a:ext uri="{FF2B5EF4-FFF2-40B4-BE49-F238E27FC236}">
                <a16:creationId xmlns:a16="http://schemas.microsoft.com/office/drawing/2014/main" id="{F5323F86-AA3D-47C8-B677-BA5F5EC39532}"/>
              </a:ext>
            </a:extLst>
          </p:cNvPr>
          <p:cNvSpPr>
            <a:spLocks noChangeShapeType="1"/>
          </p:cNvSpPr>
          <p:nvPr/>
        </p:nvSpPr>
        <p:spPr bwMode="auto">
          <a:xfrm rot="16200000" flipH="1" flipV="1">
            <a:off x="2015743" y="4360345"/>
            <a:ext cx="1997075" cy="1309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58" name="Line 42">
            <a:extLst>
              <a:ext uri="{FF2B5EF4-FFF2-40B4-BE49-F238E27FC236}">
                <a16:creationId xmlns:a16="http://schemas.microsoft.com/office/drawing/2014/main" id="{689AB453-D18F-4F78-85AB-BEEADECE40EE}"/>
              </a:ext>
            </a:extLst>
          </p:cNvPr>
          <p:cNvSpPr>
            <a:spLocks noChangeShapeType="1"/>
          </p:cNvSpPr>
          <p:nvPr/>
        </p:nvSpPr>
        <p:spPr bwMode="auto">
          <a:xfrm flipH="1">
            <a:off x="1322940" y="2961493"/>
            <a:ext cx="1708150" cy="142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59" name="Text Box 43">
            <a:extLst>
              <a:ext uri="{FF2B5EF4-FFF2-40B4-BE49-F238E27FC236}">
                <a16:creationId xmlns:a16="http://schemas.microsoft.com/office/drawing/2014/main" id="{5BB334F4-9ECD-4EAF-8A8A-E2025611E4C2}"/>
              </a:ext>
            </a:extLst>
          </p:cNvPr>
          <p:cNvSpPr txBox="1">
            <a:spLocks noChangeArrowheads="1"/>
          </p:cNvSpPr>
          <p:nvPr/>
        </p:nvSpPr>
        <p:spPr bwMode="auto">
          <a:xfrm>
            <a:off x="393849" y="2022339"/>
            <a:ext cx="22658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Return from overseas</a:t>
            </a:r>
          </a:p>
        </p:txBody>
      </p:sp>
      <p:sp>
        <p:nvSpPr>
          <p:cNvPr id="60" name="Line 44">
            <a:extLst>
              <a:ext uri="{FF2B5EF4-FFF2-40B4-BE49-F238E27FC236}">
                <a16:creationId xmlns:a16="http://schemas.microsoft.com/office/drawing/2014/main" id="{B478339D-ECDE-421F-808F-2F14B569C7A2}"/>
              </a:ext>
            </a:extLst>
          </p:cNvPr>
          <p:cNvSpPr>
            <a:spLocks noChangeShapeType="1"/>
          </p:cNvSpPr>
          <p:nvPr/>
        </p:nvSpPr>
        <p:spPr bwMode="auto">
          <a:xfrm flipH="1">
            <a:off x="823337" y="2370414"/>
            <a:ext cx="187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61" name="Text Box 45">
            <a:extLst>
              <a:ext uri="{FF2B5EF4-FFF2-40B4-BE49-F238E27FC236}">
                <a16:creationId xmlns:a16="http://schemas.microsoft.com/office/drawing/2014/main" id="{3416900F-9D52-4AF5-9720-C5337B150851}"/>
              </a:ext>
            </a:extLst>
          </p:cNvPr>
          <p:cNvSpPr txBox="1">
            <a:spLocks noChangeArrowheads="1"/>
          </p:cNvSpPr>
          <p:nvPr/>
        </p:nvSpPr>
        <p:spPr bwMode="auto">
          <a:xfrm>
            <a:off x="1328188" y="2628450"/>
            <a:ext cx="21622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Do not take it seriously</a:t>
            </a:r>
          </a:p>
        </p:txBody>
      </p:sp>
      <p:sp>
        <p:nvSpPr>
          <p:cNvPr id="62" name="Line 46">
            <a:extLst>
              <a:ext uri="{FF2B5EF4-FFF2-40B4-BE49-F238E27FC236}">
                <a16:creationId xmlns:a16="http://schemas.microsoft.com/office/drawing/2014/main" id="{7351849F-1AE0-4ECD-89AB-A3CAD8F452C4}"/>
              </a:ext>
            </a:extLst>
          </p:cNvPr>
          <p:cNvSpPr>
            <a:spLocks noChangeShapeType="1"/>
          </p:cNvSpPr>
          <p:nvPr/>
        </p:nvSpPr>
        <p:spPr bwMode="auto">
          <a:xfrm flipH="1">
            <a:off x="1631282" y="3590402"/>
            <a:ext cx="179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63" name="Text Box 47">
            <a:extLst>
              <a:ext uri="{FF2B5EF4-FFF2-40B4-BE49-F238E27FC236}">
                <a16:creationId xmlns:a16="http://schemas.microsoft.com/office/drawing/2014/main" id="{D41A8338-3009-4654-A75D-BC838ECE214E}"/>
              </a:ext>
            </a:extLst>
          </p:cNvPr>
          <p:cNvSpPr txBox="1">
            <a:spLocks noChangeArrowheads="1"/>
          </p:cNvSpPr>
          <p:nvPr/>
        </p:nvSpPr>
        <p:spPr bwMode="auto">
          <a:xfrm>
            <a:off x="1545627" y="3247389"/>
            <a:ext cx="19535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Do not follow social distance</a:t>
            </a:r>
          </a:p>
        </p:txBody>
      </p:sp>
      <p:sp>
        <p:nvSpPr>
          <p:cNvPr id="64" name="Line 48">
            <a:extLst>
              <a:ext uri="{FF2B5EF4-FFF2-40B4-BE49-F238E27FC236}">
                <a16:creationId xmlns:a16="http://schemas.microsoft.com/office/drawing/2014/main" id="{B3FE3842-567D-41AA-9B2A-B2BE24703A0C}"/>
              </a:ext>
            </a:extLst>
          </p:cNvPr>
          <p:cNvSpPr>
            <a:spLocks noChangeShapeType="1"/>
          </p:cNvSpPr>
          <p:nvPr/>
        </p:nvSpPr>
        <p:spPr bwMode="auto">
          <a:xfrm flipH="1">
            <a:off x="1292637" y="4586876"/>
            <a:ext cx="2016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65" name="Text Box 49">
            <a:extLst>
              <a:ext uri="{FF2B5EF4-FFF2-40B4-BE49-F238E27FC236}">
                <a16:creationId xmlns:a16="http://schemas.microsoft.com/office/drawing/2014/main" id="{32885335-414D-4BE0-B915-2F46D123D8FB}"/>
              </a:ext>
            </a:extLst>
          </p:cNvPr>
          <p:cNvSpPr txBox="1">
            <a:spLocks noChangeArrowheads="1"/>
          </p:cNvSpPr>
          <p:nvPr/>
        </p:nvSpPr>
        <p:spPr bwMode="auto">
          <a:xfrm>
            <a:off x="1117703" y="4733610"/>
            <a:ext cx="18606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Not enough care for the elderly</a:t>
            </a:r>
          </a:p>
        </p:txBody>
      </p:sp>
      <p:sp>
        <p:nvSpPr>
          <p:cNvPr id="66" name="Line 50">
            <a:extLst>
              <a:ext uri="{FF2B5EF4-FFF2-40B4-BE49-F238E27FC236}">
                <a16:creationId xmlns:a16="http://schemas.microsoft.com/office/drawing/2014/main" id="{2E1ADBE0-C226-46D7-B8A4-F01499019FC7}"/>
              </a:ext>
            </a:extLst>
          </p:cNvPr>
          <p:cNvSpPr>
            <a:spLocks noChangeShapeType="1"/>
          </p:cNvSpPr>
          <p:nvPr/>
        </p:nvSpPr>
        <p:spPr bwMode="auto">
          <a:xfrm flipH="1" flipV="1">
            <a:off x="860721" y="5063501"/>
            <a:ext cx="21018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68" name="Line 52">
            <a:extLst>
              <a:ext uri="{FF2B5EF4-FFF2-40B4-BE49-F238E27FC236}">
                <a16:creationId xmlns:a16="http://schemas.microsoft.com/office/drawing/2014/main" id="{AC2574B3-9F1D-4FF0-A0FB-B590CC91E467}"/>
              </a:ext>
            </a:extLst>
          </p:cNvPr>
          <p:cNvSpPr>
            <a:spLocks noChangeShapeType="1"/>
          </p:cNvSpPr>
          <p:nvPr/>
        </p:nvSpPr>
        <p:spPr bwMode="auto">
          <a:xfrm flipH="1">
            <a:off x="699448" y="5754537"/>
            <a:ext cx="1809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latin typeface="Calibri" panose="020F0502020204030204" pitchFamily="34" charset="0"/>
              <a:cs typeface="Calibri" panose="020F0502020204030204" pitchFamily="34" charset="0"/>
            </a:endParaRPr>
          </a:p>
        </p:txBody>
      </p:sp>
      <p:sp>
        <p:nvSpPr>
          <p:cNvPr id="69" name="Text Box 53">
            <a:extLst>
              <a:ext uri="{FF2B5EF4-FFF2-40B4-BE49-F238E27FC236}">
                <a16:creationId xmlns:a16="http://schemas.microsoft.com/office/drawing/2014/main" id="{55FF604C-250B-4CEF-8EF9-6DB554AA38EC}"/>
              </a:ext>
            </a:extLst>
          </p:cNvPr>
          <p:cNvSpPr txBox="1">
            <a:spLocks noChangeArrowheads="1"/>
          </p:cNvSpPr>
          <p:nvPr/>
        </p:nvSpPr>
        <p:spPr bwMode="auto">
          <a:xfrm>
            <a:off x="945445" y="5421402"/>
            <a:ext cx="1627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Not enough masks for sale</a:t>
            </a:r>
          </a:p>
        </p:txBody>
      </p:sp>
      <p:sp>
        <p:nvSpPr>
          <p:cNvPr id="70" name="Text Box 54">
            <a:extLst>
              <a:ext uri="{FF2B5EF4-FFF2-40B4-BE49-F238E27FC236}">
                <a16:creationId xmlns:a16="http://schemas.microsoft.com/office/drawing/2014/main" id="{B602F6D2-B25E-4B5D-8F73-40C89D73BCA2}"/>
              </a:ext>
            </a:extLst>
          </p:cNvPr>
          <p:cNvSpPr txBox="1">
            <a:spLocks noChangeArrowheads="1"/>
          </p:cNvSpPr>
          <p:nvPr/>
        </p:nvSpPr>
        <p:spPr bwMode="auto">
          <a:xfrm>
            <a:off x="1488312" y="4258884"/>
            <a:ext cx="1880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cs typeface="Calibri" panose="020F0502020204030204" pitchFamily="34" charset="0"/>
              </a:rPr>
              <a:t>No effective cure</a:t>
            </a:r>
          </a:p>
        </p:txBody>
      </p:sp>
      <p:sp>
        <p:nvSpPr>
          <p:cNvPr id="74" name="Text Box 43">
            <a:extLst>
              <a:ext uri="{FF2B5EF4-FFF2-40B4-BE49-F238E27FC236}">
                <a16:creationId xmlns:a16="http://schemas.microsoft.com/office/drawing/2014/main" id="{C068194D-832E-4CA2-B2F1-EC846EDB4E14}"/>
              </a:ext>
            </a:extLst>
          </p:cNvPr>
          <p:cNvSpPr txBox="1">
            <a:spLocks noChangeArrowheads="1"/>
          </p:cNvSpPr>
          <p:nvPr/>
        </p:nvSpPr>
        <p:spPr bwMode="auto">
          <a:xfrm>
            <a:off x="3566671" y="2030727"/>
            <a:ext cx="26464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dirty="0">
                <a:latin typeface="Calibri" panose="020F0502020204030204" pitchFamily="34" charset="0"/>
                <a:cs typeface="Calibri" panose="020F0502020204030204" pitchFamily="34" charset="0"/>
              </a:rPr>
              <a:t>Bad quarantine management</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80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3027"/>
            <a:ext cx="8690112" cy="677369"/>
          </a:xfrm>
          <a:ln>
            <a:solidFill>
              <a:srgbClr val="008200"/>
            </a:solidFill>
          </a:ln>
        </p:spPr>
        <p:txBody>
          <a:bodyPr>
            <a:normAutofit/>
          </a:bodyPr>
          <a:lstStyle/>
          <a:p>
            <a:r>
              <a:rPr lang="en-US" sz="3600" dirty="0"/>
              <a:t>Technique 4: </a:t>
            </a:r>
            <a:r>
              <a:rPr lang="en-US" altLang="zh-CN" sz="3600" dirty="0"/>
              <a:t>Fault Tree for Covid-19</a:t>
            </a:r>
            <a:endParaRPr lang="en-US" sz="3600" dirty="0"/>
          </a:p>
        </p:txBody>
      </p:sp>
      <p:sp>
        <p:nvSpPr>
          <p:cNvPr id="5" name="Slide Number Placeholder 4"/>
          <p:cNvSpPr>
            <a:spLocks noGrp="1"/>
          </p:cNvSpPr>
          <p:nvPr>
            <p:ph type="sldNum" sz="quarter" idx="12"/>
          </p:nvPr>
        </p:nvSpPr>
        <p:spPr/>
        <p:txBody>
          <a:bodyPr/>
          <a:lstStyle/>
          <a:p>
            <a:fld id="{4556B232-9F89-4083-B3BB-DDC8E5903F80}" type="slidenum">
              <a:rPr lang="en-US" smtClean="0"/>
              <a:t>16</a:t>
            </a:fld>
            <a:endParaRPr lang="en-US" dirty="0"/>
          </a:p>
        </p:txBody>
      </p:sp>
      <p:sp>
        <p:nvSpPr>
          <p:cNvPr id="19" name="Rectangle 4">
            <a:extLst>
              <a:ext uri="{FF2B5EF4-FFF2-40B4-BE49-F238E27FC236}">
                <a16:creationId xmlns:a16="http://schemas.microsoft.com/office/drawing/2014/main" id="{520EACD1-AECE-445D-9054-EC5A075629B5}"/>
              </a:ext>
            </a:extLst>
          </p:cNvPr>
          <p:cNvSpPr>
            <a:spLocks noChangeArrowheads="1"/>
          </p:cNvSpPr>
          <p:nvPr/>
        </p:nvSpPr>
        <p:spPr bwMode="auto">
          <a:xfrm>
            <a:off x="66673" y="3656270"/>
            <a:ext cx="1189038" cy="746848"/>
          </a:xfrm>
          <a:prstGeom prst="rect">
            <a:avLst/>
          </a:prstGeom>
          <a:gradFill rotWithShape="1">
            <a:gsLst>
              <a:gs pos="0">
                <a:srgbClr val="FFCC00">
                  <a:gamma/>
                  <a:tint val="5490"/>
                  <a:invGamma/>
                </a:srgbClr>
              </a:gs>
              <a:gs pos="100000">
                <a:srgbClr val="FFCC00"/>
              </a:gs>
            </a:gsLst>
            <a:path path="shape">
              <a:fillToRect l="50000" t="50000" r="50000" b="50000"/>
            </a:path>
          </a:gra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600" b="1" dirty="0">
                <a:latin typeface="Calibri" panose="020F0502020204030204" pitchFamily="34" charset="0"/>
                <a:cs typeface="Calibri" panose="020F0502020204030204" pitchFamily="34" charset="0"/>
              </a:rPr>
              <a:t>Covid-19 second wave in Australia </a:t>
            </a:r>
          </a:p>
        </p:txBody>
      </p:sp>
      <p:sp>
        <p:nvSpPr>
          <p:cNvPr id="34" name="Rectangle 5">
            <a:extLst>
              <a:ext uri="{FF2B5EF4-FFF2-40B4-BE49-F238E27FC236}">
                <a16:creationId xmlns:a16="http://schemas.microsoft.com/office/drawing/2014/main" id="{9B48B5AC-E50D-47EB-A184-1CA2592B7010}"/>
              </a:ext>
            </a:extLst>
          </p:cNvPr>
          <p:cNvSpPr>
            <a:spLocks noChangeArrowheads="1"/>
          </p:cNvSpPr>
          <p:nvPr/>
        </p:nvSpPr>
        <p:spPr bwMode="auto">
          <a:xfrm>
            <a:off x="1635918" y="2338938"/>
            <a:ext cx="1350961" cy="709129"/>
          </a:xfrm>
          <a:prstGeom prst="rect">
            <a:avLst/>
          </a:prstGeom>
          <a:gradFill rotWithShape="1">
            <a:gsLst>
              <a:gs pos="0">
                <a:srgbClr val="6600CC">
                  <a:gamma/>
                  <a:tint val="40000"/>
                  <a:invGamma/>
                </a:srgbClr>
              </a:gs>
              <a:gs pos="100000">
                <a:srgbClr val="6600CC"/>
              </a:gs>
            </a:gsLst>
            <a:path path="shape">
              <a:fillToRect l="50000" t="50000" r="50000" b="50000"/>
            </a:path>
          </a:gradFill>
          <a:ln w="25400">
            <a:solidFill>
              <a:srgbClr val="CC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400" dirty="0"/>
              <a:t>Inadequate action from the leader</a:t>
            </a:r>
          </a:p>
        </p:txBody>
      </p:sp>
      <p:sp>
        <p:nvSpPr>
          <p:cNvPr id="35" name="Rectangle 6">
            <a:extLst>
              <a:ext uri="{FF2B5EF4-FFF2-40B4-BE49-F238E27FC236}">
                <a16:creationId xmlns:a16="http://schemas.microsoft.com/office/drawing/2014/main" id="{0C1D97E9-06F8-415F-8CA5-438C43ECD9F7}"/>
              </a:ext>
            </a:extLst>
          </p:cNvPr>
          <p:cNvSpPr>
            <a:spLocks noChangeArrowheads="1"/>
          </p:cNvSpPr>
          <p:nvPr/>
        </p:nvSpPr>
        <p:spPr bwMode="auto">
          <a:xfrm>
            <a:off x="1656555" y="3753956"/>
            <a:ext cx="1350961" cy="531262"/>
          </a:xfrm>
          <a:prstGeom prst="rect">
            <a:avLst/>
          </a:prstGeom>
          <a:gradFill rotWithShape="1">
            <a:gsLst>
              <a:gs pos="0">
                <a:srgbClr val="6600CC">
                  <a:gamma/>
                  <a:tint val="40000"/>
                  <a:invGamma/>
                </a:srgbClr>
              </a:gs>
              <a:gs pos="100000">
                <a:srgbClr val="6600CC"/>
              </a:gs>
            </a:gsLst>
            <a:path path="shape">
              <a:fillToRect l="50000" t="50000" r="50000" b="50000"/>
            </a:path>
          </a:gradFill>
          <a:ln w="25400">
            <a:solidFill>
              <a:srgbClr val="CC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400" dirty="0"/>
              <a:t>Citizen not pay attention </a:t>
            </a:r>
          </a:p>
        </p:txBody>
      </p:sp>
      <p:sp>
        <p:nvSpPr>
          <p:cNvPr id="36" name="Rectangle 7">
            <a:extLst>
              <a:ext uri="{FF2B5EF4-FFF2-40B4-BE49-F238E27FC236}">
                <a16:creationId xmlns:a16="http://schemas.microsoft.com/office/drawing/2014/main" id="{76495424-39C4-4382-91F9-68041E0B9096}"/>
              </a:ext>
            </a:extLst>
          </p:cNvPr>
          <p:cNvSpPr>
            <a:spLocks noChangeArrowheads="1"/>
          </p:cNvSpPr>
          <p:nvPr/>
        </p:nvSpPr>
        <p:spPr bwMode="auto">
          <a:xfrm>
            <a:off x="1635916" y="4991107"/>
            <a:ext cx="1371600" cy="739845"/>
          </a:xfrm>
          <a:prstGeom prst="rect">
            <a:avLst/>
          </a:prstGeom>
          <a:gradFill rotWithShape="1">
            <a:gsLst>
              <a:gs pos="0">
                <a:srgbClr val="6600CC">
                  <a:gamma/>
                  <a:tint val="40000"/>
                  <a:invGamma/>
                </a:srgbClr>
              </a:gs>
              <a:gs pos="100000">
                <a:srgbClr val="6600CC"/>
              </a:gs>
            </a:gsLst>
            <a:path path="shape">
              <a:fillToRect l="50000" t="50000" r="50000" b="50000"/>
            </a:path>
          </a:gradFill>
          <a:ln w="25400">
            <a:solidFill>
              <a:srgbClr val="CC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400" dirty="0"/>
              <a:t>Inability to cope emergencies in hospitals</a:t>
            </a:r>
          </a:p>
        </p:txBody>
      </p:sp>
      <p:sp>
        <p:nvSpPr>
          <p:cNvPr id="37" name="Rectangle 8">
            <a:extLst>
              <a:ext uri="{FF2B5EF4-FFF2-40B4-BE49-F238E27FC236}">
                <a16:creationId xmlns:a16="http://schemas.microsoft.com/office/drawing/2014/main" id="{520D45FB-383B-40A5-BD17-56B944301F98}"/>
              </a:ext>
            </a:extLst>
          </p:cNvPr>
          <p:cNvSpPr>
            <a:spLocks noChangeArrowheads="1"/>
          </p:cNvSpPr>
          <p:nvPr/>
        </p:nvSpPr>
        <p:spPr bwMode="auto">
          <a:xfrm>
            <a:off x="4272757" y="1869866"/>
            <a:ext cx="1685924" cy="411385"/>
          </a:xfrm>
          <a:prstGeom prst="rect">
            <a:avLst/>
          </a:prstGeom>
          <a:gradFill rotWithShape="1">
            <a:gsLst>
              <a:gs pos="0">
                <a:srgbClr val="99FF99"/>
              </a:gs>
              <a:gs pos="100000">
                <a:srgbClr val="009900"/>
              </a:gs>
            </a:gsLst>
            <a:path path="shape">
              <a:fillToRect l="50000" t="50000" r="50000" b="50000"/>
            </a:path>
          </a:gradFill>
          <a:ln w="25400">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300" dirty="0"/>
              <a:t>Incorrect national policies </a:t>
            </a:r>
          </a:p>
        </p:txBody>
      </p:sp>
      <p:sp>
        <p:nvSpPr>
          <p:cNvPr id="38" name="Rectangle 9">
            <a:extLst>
              <a:ext uri="{FF2B5EF4-FFF2-40B4-BE49-F238E27FC236}">
                <a16:creationId xmlns:a16="http://schemas.microsoft.com/office/drawing/2014/main" id="{77BCF12A-4616-41D7-AB74-B0FFC004B732}"/>
              </a:ext>
            </a:extLst>
          </p:cNvPr>
          <p:cNvSpPr>
            <a:spLocks noChangeArrowheads="1"/>
          </p:cNvSpPr>
          <p:nvPr/>
        </p:nvSpPr>
        <p:spPr bwMode="auto">
          <a:xfrm>
            <a:off x="4285457" y="2506715"/>
            <a:ext cx="1661318" cy="351372"/>
          </a:xfrm>
          <a:prstGeom prst="rect">
            <a:avLst/>
          </a:prstGeom>
          <a:gradFill rotWithShape="1">
            <a:gsLst>
              <a:gs pos="0">
                <a:srgbClr val="99FF99"/>
              </a:gs>
              <a:gs pos="100000">
                <a:srgbClr val="009900"/>
              </a:gs>
            </a:gsLst>
            <a:path path="shape">
              <a:fillToRect l="50000" t="50000" r="50000" b="50000"/>
            </a:path>
          </a:gradFill>
          <a:ln w="25400">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300" dirty="0"/>
              <a:t>Lack of efficient border control</a:t>
            </a:r>
          </a:p>
        </p:txBody>
      </p:sp>
      <p:sp>
        <p:nvSpPr>
          <p:cNvPr id="39" name="Rectangle 10">
            <a:extLst>
              <a:ext uri="{FF2B5EF4-FFF2-40B4-BE49-F238E27FC236}">
                <a16:creationId xmlns:a16="http://schemas.microsoft.com/office/drawing/2014/main" id="{65A329E1-0CD6-420C-B661-F2530F732F2C}"/>
              </a:ext>
            </a:extLst>
          </p:cNvPr>
          <p:cNvSpPr>
            <a:spLocks noChangeArrowheads="1"/>
          </p:cNvSpPr>
          <p:nvPr/>
        </p:nvSpPr>
        <p:spPr bwMode="auto">
          <a:xfrm>
            <a:off x="4272757" y="3224765"/>
            <a:ext cx="1661318" cy="349252"/>
          </a:xfrm>
          <a:prstGeom prst="rect">
            <a:avLst/>
          </a:prstGeom>
          <a:gradFill rotWithShape="1">
            <a:gsLst>
              <a:gs pos="0">
                <a:srgbClr val="99FF99"/>
              </a:gs>
              <a:gs pos="100000">
                <a:srgbClr val="009900"/>
              </a:gs>
            </a:gsLst>
            <a:path path="shape">
              <a:fillToRect l="50000" t="50000" r="50000" b="50000"/>
            </a:path>
          </a:gradFill>
          <a:ln w="25400">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300" dirty="0"/>
              <a:t>Poor guidance</a:t>
            </a:r>
          </a:p>
        </p:txBody>
      </p:sp>
      <p:sp>
        <p:nvSpPr>
          <p:cNvPr id="40" name="Rectangle 11">
            <a:extLst>
              <a:ext uri="{FF2B5EF4-FFF2-40B4-BE49-F238E27FC236}">
                <a16:creationId xmlns:a16="http://schemas.microsoft.com/office/drawing/2014/main" id="{911BE1CD-FEA2-4246-9B0D-317324EE6B1F}"/>
              </a:ext>
            </a:extLst>
          </p:cNvPr>
          <p:cNvSpPr>
            <a:spLocks noChangeArrowheads="1"/>
          </p:cNvSpPr>
          <p:nvPr/>
        </p:nvSpPr>
        <p:spPr bwMode="auto">
          <a:xfrm>
            <a:off x="6948489" y="3015663"/>
            <a:ext cx="1897062" cy="605353"/>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No virus testing for overseas travelers</a:t>
            </a:r>
          </a:p>
        </p:txBody>
      </p:sp>
      <p:sp>
        <p:nvSpPr>
          <p:cNvPr id="42" name="Rectangle 13">
            <a:extLst>
              <a:ext uri="{FF2B5EF4-FFF2-40B4-BE49-F238E27FC236}">
                <a16:creationId xmlns:a16="http://schemas.microsoft.com/office/drawing/2014/main" id="{9ADECEFA-4CFD-40DB-998E-66E30828B16A}"/>
              </a:ext>
            </a:extLst>
          </p:cNvPr>
          <p:cNvSpPr>
            <a:spLocks noChangeArrowheads="1"/>
          </p:cNvSpPr>
          <p:nvPr/>
        </p:nvSpPr>
        <p:spPr bwMode="auto">
          <a:xfrm>
            <a:off x="4285458" y="4114787"/>
            <a:ext cx="1661317" cy="597780"/>
          </a:xfrm>
          <a:prstGeom prst="rect">
            <a:avLst/>
          </a:prstGeom>
          <a:gradFill rotWithShape="1">
            <a:gsLst>
              <a:gs pos="0">
                <a:srgbClr val="99FF99"/>
              </a:gs>
              <a:gs pos="100000">
                <a:srgbClr val="009900"/>
              </a:gs>
            </a:gsLst>
            <a:path path="shape">
              <a:fillToRect l="50000" t="50000" r="50000" b="50000"/>
            </a:path>
          </a:gradFill>
          <a:ln w="25400">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300" dirty="0"/>
              <a:t>Insufficient understanding</a:t>
            </a:r>
          </a:p>
        </p:txBody>
      </p:sp>
      <p:sp>
        <p:nvSpPr>
          <p:cNvPr id="45" name="Rectangle 16">
            <a:extLst>
              <a:ext uri="{FF2B5EF4-FFF2-40B4-BE49-F238E27FC236}">
                <a16:creationId xmlns:a16="http://schemas.microsoft.com/office/drawing/2014/main" id="{696CF675-2AD9-4201-86B0-4F828A66BB04}"/>
              </a:ext>
            </a:extLst>
          </p:cNvPr>
          <p:cNvSpPr>
            <a:spLocks noChangeArrowheads="1"/>
          </p:cNvSpPr>
          <p:nvPr/>
        </p:nvSpPr>
        <p:spPr bwMode="auto">
          <a:xfrm>
            <a:off x="4297363" y="4898364"/>
            <a:ext cx="1661317" cy="466725"/>
          </a:xfrm>
          <a:prstGeom prst="rect">
            <a:avLst/>
          </a:prstGeom>
          <a:gradFill rotWithShape="1">
            <a:gsLst>
              <a:gs pos="0">
                <a:srgbClr val="99FF99"/>
              </a:gs>
              <a:gs pos="100000">
                <a:srgbClr val="009900"/>
              </a:gs>
            </a:gsLst>
            <a:path path="shape">
              <a:fillToRect l="50000" t="50000" r="50000" b="50000"/>
            </a:path>
          </a:gradFill>
          <a:ln w="25400">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300" dirty="0"/>
              <a:t>Lack of personnel training</a:t>
            </a:r>
          </a:p>
        </p:txBody>
      </p:sp>
      <p:sp>
        <p:nvSpPr>
          <p:cNvPr id="46" name="Rectangle 17">
            <a:extLst>
              <a:ext uri="{FF2B5EF4-FFF2-40B4-BE49-F238E27FC236}">
                <a16:creationId xmlns:a16="http://schemas.microsoft.com/office/drawing/2014/main" id="{A58F012E-94E4-4AAF-8F81-CACAB9A4D5AA}"/>
              </a:ext>
            </a:extLst>
          </p:cNvPr>
          <p:cNvSpPr>
            <a:spLocks noChangeArrowheads="1"/>
          </p:cNvSpPr>
          <p:nvPr/>
        </p:nvSpPr>
        <p:spPr bwMode="auto">
          <a:xfrm>
            <a:off x="4310058" y="5528332"/>
            <a:ext cx="1671641" cy="418995"/>
          </a:xfrm>
          <a:prstGeom prst="rect">
            <a:avLst/>
          </a:prstGeom>
          <a:gradFill rotWithShape="1">
            <a:gsLst>
              <a:gs pos="0">
                <a:srgbClr val="99FF99"/>
              </a:gs>
              <a:gs pos="100000">
                <a:srgbClr val="009900"/>
              </a:gs>
            </a:gsLst>
            <a:path path="shape">
              <a:fillToRect l="50000" t="50000" r="50000" b="50000"/>
            </a:path>
          </a:gradFill>
          <a:ln w="25400">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300" dirty="0"/>
              <a:t>Shortage of medical supplies</a:t>
            </a:r>
          </a:p>
        </p:txBody>
      </p:sp>
      <p:sp>
        <p:nvSpPr>
          <p:cNvPr id="47" name="Rectangle 18">
            <a:extLst>
              <a:ext uri="{FF2B5EF4-FFF2-40B4-BE49-F238E27FC236}">
                <a16:creationId xmlns:a16="http://schemas.microsoft.com/office/drawing/2014/main" id="{B92E3489-1DD3-4901-876A-DD85EE46CDCD}"/>
              </a:ext>
            </a:extLst>
          </p:cNvPr>
          <p:cNvSpPr>
            <a:spLocks noChangeArrowheads="1"/>
          </p:cNvSpPr>
          <p:nvPr/>
        </p:nvSpPr>
        <p:spPr bwMode="auto">
          <a:xfrm>
            <a:off x="6980240" y="3654277"/>
            <a:ext cx="1865311" cy="435544"/>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Disregard social distance</a:t>
            </a:r>
          </a:p>
        </p:txBody>
      </p:sp>
      <p:sp>
        <p:nvSpPr>
          <p:cNvPr id="48" name="Rectangle 19">
            <a:extLst>
              <a:ext uri="{FF2B5EF4-FFF2-40B4-BE49-F238E27FC236}">
                <a16:creationId xmlns:a16="http://schemas.microsoft.com/office/drawing/2014/main" id="{B16B8A65-DBCC-4617-A974-80304F58486F}"/>
              </a:ext>
            </a:extLst>
          </p:cNvPr>
          <p:cNvSpPr>
            <a:spLocks noChangeArrowheads="1"/>
          </p:cNvSpPr>
          <p:nvPr/>
        </p:nvSpPr>
        <p:spPr bwMode="auto">
          <a:xfrm>
            <a:off x="6948489" y="4195905"/>
            <a:ext cx="1865312" cy="435544"/>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Failure to follow quarantine rules</a:t>
            </a:r>
          </a:p>
        </p:txBody>
      </p:sp>
      <p:sp>
        <p:nvSpPr>
          <p:cNvPr id="49" name="Rectangle 20">
            <a:extLst>
              <a:ext uri="{FF2B5EF4-FFF2-40B4-BE49-F238E27FC236}">
                <a16:creationId xmlns:a16="http://schemas.microsoft.com/office/drawing/2014/main" id="{D2348F57-09EC-4D4A-B3A2-348D103E19EA}"/>
              </a:ext>
            </a:extLst>
          </p:cNvPr>
          <p:cNvSpPr>
            <a:spLocks noChangeArrowheads="1"/>
          </p:cNvSpPr>
          <p:nvPr/>
        </p:nvSpPr>
        <p:spPr bwMode="auto">
          <a:xfrm>
            <a:off x="6948489" y="4733686"/>
            <a:ext cx="1850300" cy="475159"/>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Do not wear masks</a:t>
            </a:r>
          </a:p>
        </p:txBody>
      </p:sp>
      <p:sp>
        <p:nvSpPr>
          <p:cNvPr id="50" name="Rectangle 21">
            <a:extLst>
              <a:ext uri="{FF2B5EF4-FFF2-40B4-BE49-F238E27FC236}">
                <a16:creationId xmlns:a16="http://schemas.microsoft.com/office/drawing/2014/main" id="{918DCDEA-DD9B-4AA0-AFE9-A44C3E7BBE0B}"/>
              </a:ext>
            </a:extLst>
          </p:cNvPr>
          <p:cNvSpPr>
            <a:spLocks noChangeArrowheads="1"/>
          </p:cNvSpPr>
          <p:nvPr/>
        </p:nvSpPr>
        <p:spPr bwMode="auto">
          <a:xfrm>
            <a:off x="6913565" y="5295255"/>
            <a:ext cx="1931986" cy="376800"/>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Limited virus examination range</a:t>
            </a:r>
          </a:p>
        </p:txBody>
      </p:sp>
      <p:sp>
        <p:nvSpPr>
          <p:cNvPr id="51" name="Rectangle 22">
            <a:extLst>
              <a:ext uri="{FF2B5EF4-FFF2-40B4-BE49-F238E27FC236}">
                <a16:creationId xmlns:a16="http://schemas.microsoft.com/office/drawing/2014/main" id="{F367C551-F32C-4199-8BC8-0551DCF6628E}"/>
              </a:ext>
            </a:extLst>
          </p:cNvPr>
          <p:cNvSpPr>
            <a:spLocks noChangeArrowheads="1"/>
          </p:cNvSpPr>
          <p:nvPr/>
        </p:nvSpPr>
        <p:spPr bwMode="auto">
          <a:xfrm>
            <a:off x="6884990" y="5860455"/>
            <a:ext cx="1931986" cy="337908"/>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Unstrict self-quarantine rules</a:t>
            </a:r>
          </a:p>
        </p:txBody>
      </p:sp>
      <p:cxnSp>
        <p:nvCxnSpPr>
          <p:cNvPr id="52" name="AutoShape 23">
            <a:extLst>
              <a:ext uri="{FF2B5EF4-FFF2-40B4-BE49-F238E27FC236}">
                <a16:creationId xmlns:a16="http://schemas.microsoft.com/office/drawing/2014/main" id="{46D11DDE-41E3-4DEB-A611-EF03970826E7}"/>
              </a:ext>
            </a:extLst>
          </p:cNvPr>
          <p:cNvCxnSpPr>
            <a:cxnSpLocks noChangeShapeType="1"/>
            <a:stCxn id="19" idx="3"/>
            <a:endCxn id="35" idx="1"/>
          </p:cNvCxnSpPr>
          <p:nvPr/>
        </p:nvCxnSpPr>
        <p:spPr bwMode="auto">
          <a:xfrm flipV="1">
            <a:off x="1255711" y="4019587"/>
            <a:ext cx="400844" cy="10107"/>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24">
            <a:extLst>
              <a:ext uri="{FF2B5EF4-FFF2-40B4-BE49-F238E27FC236}">
                <a16:creationId xmlns:a16="http://schemas.microsoft.com/office/drawing/2014/main" id="{9132DC3B-10DB-4260-8024-C0448484EA5D}"/>
              </a:ext>
            </a:extLst>
          </p:cNvPr>
          <p:cNvCxnSpPr>
            <a:cxnSpLocks noChangeShapeType="1"/>
            <a:stCxn id="19" idx="3"/>
            <a:endCxn id="34" idx="1"/>
          </p:cNvCxnSpPr>
          <p:nvPr/>
        </p:nvCxnSpPr>
        <p:spPr bwMode="auto">
          <a:xfrm flipV="1">
            <a:off x="1255711" y="2693503"/>
            <a:ext cx="380207" cy="1336191"/>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25">
            <a:extLst>
              <a:ext uri="{FF2B5EF4-FFF2-40B4-BE49-F238E27FC236}">
                <a16:creationId xmlns:a16="http://schemas.microsoft.com/office/drawing/2014/main" id="{DC7250BD-725D-4559-96E6-2D0C6A2BF276}"/>
              </a:ext>
            </a:extLst>
          </p:cNvPr>
          <p:cNvCxnSpPr>
            <a:cxnSpLocks noChangeShapeType="1"/>
            <a:stCxn id="19" idx="3"/>
            <a:endCxn id="36" idx="1"/>
          </p:cNvCxnSpPr>
          <p:nvPr/>
        </p:nvCxnSpPr>
        <p:spPr bwMode="auto">
          <a:xfrm>
            <a:off x="1255711" y="4029694"/>
            <a:ext cx="380205" cy="1331336"/>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26">
            <a:extLst>
              <a:ext uri="{FF2B5EF4-FFF2-40B4-BE49-F238E27FC236}">
                <a16:creationId xmlns:a16="http://schemas.microsoft.com/office/drawing/2014/main" id="{7567C2F8-8307-412C-951C-E8C7C7A7FFC1}"/>
              </a:ext>
            </a:extLst>
          </p:cNvPr>
          <p:cNvCxnSpPr>
            <a:cxnSpLocks noChangeShapeType="1"/>
            <a:stCxn id="34" idx="3"/>
            <a:endCxn id="37" idx="1"/>
          </p:cNvCxnSpPr>
          <p:nvPr/>
        </p:nvCxnSpPr>
        <p:spPr bwMode="auto">
          <a:xfrm flipV="1">
            <a:off x="2986879" y="2075559"/>
            <a:ext cx="1285878" cy="617944"/>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27">
            <a:extLst>
              <a:ext uri="{FF2B5EF4-FFF2-40B4-BE49-F238E27FC236}">
                <a16:creationId xmlns:a16="http://schemas.microsoft.com/office/drawing/2014/main" id="{C3DD2E06-F08F-4114-B861-69999B1F91E4}"/>
              </a:ext>
            </a:extLst>
          </p:cNvPr>
          <p:cNvCxnSpPr>
            <a:cxnSpLocks noChangeShapeType="1"/>
            <a:stCxn id="34" idx="3"/>
            <a:endCxn id="38" idx="1"/>
          </p:cNvCxnSpPr>
          <p:nvPr/>
        </p:nvCxnSpPr>
        <p:spPr bwMode="auto">
          <a:xfrm flipV="1">
            <a:off x="2986879" y="2682401"/>
            <a:ext cx="1298578" cy="11102"/>
          </a:xfrm>
          <a:prstGeom prst="straightConnector1">
            <a:avLst/>
          </a:prstGeom>
          <a:no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28">
            <a:extLst>
              <a:ext uri="{FF2B5EF4-FFF2-40B4-BE49-F238E27FC236}">
                <a16:creationId xmlns:a16="http://schemas.microsoft.com/office/drawing/2014/main" id="{4789A542-5119-4E0E-90E0-9933D68C9B0E}"/>
              </a:ext>
            </a:extLst>
          </p:cNvPr>
          <p:cNvCxnSpPr>
            <a:cxnSpLocks noChangeShapeType="1"/>
            <a:stCxn id="34" idx="3"/>
            <a:endCxn id="39" idx="1"/>
          </p:cNvCxnSpPr>
          <p:nvPr/>
        </p:nvCxnSpPr>
        <p:spPr bwMode="auto">
          <a:xfrm>
            <a:off x="2986879" y="2693503"/>
            <a:ext cx="1285878" cy="705888"/>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29">
            <a:extLst>
              <a:ext uri="{FF2B5EF4-FFF2-40B4-BE49-F238E27FC236}">
                <a16:creationId xmlns:a16="http://schemas.microsoft.com/office/drawing/2014/main" id="{49FB9196-3F84-4D9F-B15E-E51F60674A15}"/>
              </a:ext>
            </a:extLst>
          </p:cNvPr>
          <p:cNvCxnSpPr>
            <a:cxnSpLocks noChangeShapeType="1"/>
            <a:stCxn id="35" idx="3"/>
            <a:endCxn id="42" idx="1"/>
          </p:cNvCxnSpPr>
          <p:nvPr/>
        </p:nvCxnSpPr>
        <p:spPr bwMode="auto">
          <a:xfrm>
            <a:off x="3007516" y="4019587"/>
            <a:ext cx="1277942" cy="394090"/>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31">
            <a:extLst>
              <a:ext uri="{FF2B5EF4-FFF2-40B4-BE49-F238E27FC236}">
                <a16:creationId xmlns:a16="http://schemas.microsoft.com/office/drawing/2014/main" id="{D5911725-9304-4778-95D7-0F417425D48C}"/>
              </a:ext>
            </a:extLst>
          </p:cNvPr>
          <p:cNvCxnSpPr>
            <a:cxnSpLocks noChangeShapeType="1"/>
            <a:stCxn id="35" idx="3"/>
            <a:endCxn id="39" idx="1"/>
          </p:cNvCxnSpPr>
          <p:nvPr/>
        </p:nvCxnSpPr>
        <p:spPr bwMode="auto">
          <a:xfrm flipV="1">
            <a:off x="3007516" y="3399391"/>
            <a:ext cx="1265241" cy="620196"/>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32">
            <a:extLst>
              <a:ext uri="{FF2B5EF4-FFF2-40B4-BE49-F238E27FC236}">
                <a16:creationId xmlns:a16="http://schemas.microsoft.com/office/drawing/2014/main" id="{F1641936-86AD-4E7C-B140-2A306034D148}"/>
              </a:ext>
            </a:extLst>
          </p:cNvPr>
          <p:cNvCxnSpPr>
            <a:cxnSpLocks noChangeShapeType="1"/>
            <a:stCxn id="36" idx="3"/>
            <a:endCxn id="45" idx="1"/>
          </p:cNvCxnSpPr>
          <p:nvPr/>
        </p:nvCxnSpPr>
        <p:spPr bwMode="auto">
          <a:xfrm flipV="1">
            <a:off x="3007516" y="5131727"/>
            <a:ext cx="1289847" cy="229303"/>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33">
            <a:extLst>
              <a:ext uri="{FF2B5EF4-FFF2-40B4-BE49-F238E27FC236}">
                <a16:creationId xmlns:a16="http://schemas.microsoft.com/office/drawing/2014/main" id="{B365DB6E-BB74-4738-A7FC-841781845570}"/>
              </a:ext>
            </a:extLst>
          </p:cNvPr>
          <p:cNvCxnSpPr>
            <a:cxnSpLocks noChangeShapeType="1"/>
            <a:stCxn id="36" idx="3"/>
            <a:endCxn id="46" idx="1"/>
          </p:cNvCxnSpPr>
          <p:nvPr/>
        </p:nvCxnSpPr>
        <p:spPr bwMode="auto">
          <a:xfrm>
            <a:off x="3007516" y="5361030"/>
            <a:ext cx="1302542" cy="376800"/>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34">
            <a:extLst>
              <a:ext uri="{FF2B5EF4-FFF2-40B4-BE49-F238E27FC236}">
                <a16:creationId xmlns:a16="http://schemas.microsoft.com/office/drawing/2014/main" id="{A07A70CC-2663-4FAB-AB9C-6ED3E1CE3ED3}"/>
              </a:ext>
            </a:extLst>
          </p:cNvPr>
          <p:cNvCxnSpPr>
            <a:cxnSpLocks noChangeShapeType="1"/>
          </p:cNvCxnSpPr>
          <p:nvPr/>
        </p:nvCxnSpPr>
        <p:spPr bwMode="auto">
          <a:xfrm>
            <a:off x="5974557" y="2687349"/>
            <a:ext cx="1004094" cy="605492"/>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39">
            <a:extLst>
              <a:ext uri="{FF2B5EF4-FFF2-40B4-BE49-F238E27FC236}">
                <a16:creationId xmlns:a16="http://schemas.microsoft.com/office/drawing/2014/main" id="{438D8AD2-52C6-4F82-B19F-F20C01949BF4}"/>
              </a:ext>
            </a:extLst>
          </p:cNvPr>
          <p:cNvCxnSpPr>
            <a:cxnSpLocks noChangeShapeType="1"/>
            <a:stCxn id="46" idx="3"/>
            <a:endCxn id="51" idx="1"/>
          </p:cNvCxnSpPr>
          <p:nvPr/>
        </p:nvCxnSpPr>
        <p:spPr bwMode="auto">
          <a:xfrm>
            <a:off x="5981699" y="5737830"/>
            <a:ext cx="903291" cy="291579"/>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41">
            <a:extLst>
              <a:ext uri="{FF2B5EF4-FFF2-40B4-BE49-F238E27FC236}">
                <a16:creationId xmlns:a16="http://schemas.microsoft.com/office/drawing/2014/main" id="{B3C8D287-050B-4AAF-87A1-C4DDB51FFE9B}"/>
              </a:ext>
            </a:extLst>
          </p:cNvPr>
          <p:cNvCxnSpPr>
            <a:cxnSpLocks noChangeShapeType="1"/>
            <a:stCxn id="46" idx="3"/>
            <a:endCxn id="50" idx="1"/>
          </p:cNvCxnSpPr>
          <p:nvPr/>
        </p:nvCxnSpPr>
        <p:spPr bwMode="auto">
          <a:xfrm flipV="1">
            <a:off x="5981699" y="5483655"/>
            <a:ext cx="931866" cy="254175"/>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52">
            <a:extLst>
              <a:ext uri="{FF2B5EF4-FFF2-40B4-BE49-F238E27FC236}">
                <a16:creationId xmlns:a16="http://schemas.microsoft.com/office/drawing/2014/main" id="{96655B43-E545-4614-BEF8-82AF94E39557}"/>
              </a:ext>
            </a:extLst>
          </p:cNvPr>
          <p:cNvSpPr txBox="1">
            <a:spLocks noChangeArrowheads="1"/>
          </p:cNvSpPr>
          <p:nvPr/>
        </p:nvSpPr>
        <p:spPr bwMode="auto">
          <a:xfrm>
            <a:off x="-24608" y="6234327"/>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folHlink"/>
                </a:solidFill>
                <a:latin typeface="Calibri" panose="020F0502020204030204" pitchFamily="34" charset="0"/>
                <a:cs typeface="Calibri" panose="020F0502020204030204" pitchFamily="34" charset="0"/>
              </a:rPr>
              <a:t>Result</a:t>
            </a:r>
          </a:p>
        </p:txBody>
      </p:sp>
      <p:sp>
        <p:nvSpPr>
          <p:cNvPr id="78" name="Text Box 53">
            <a:extLst>
              <a:ext uri="{FF2B5EF4-FFF2-40B4-BE49-F238E27FC236}">
                <a16:creationId xmlns:a16="http://schemas.microsoft.com/office/drawing/2014/main" id="{6F3900F0-97D7-4480-8D4B-873F320612F7}"/>
              </a:ext>
            </a:extLst>
          </p:cNvPr>
          <p:cNvSpPr txBox="1">
            <a:spLocks noChangeArrowheads="1"/>
          </p:cNvSpPr>
          <p:nvPr/>
        </p:nvSpPr>
        <p:spPr bwMode="auto">
          <a:xfrm>
            <a:off x="1558530" y="6244952"/>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9966FF"/>
                </a:solidFill>
                <a:latin typeface="Calibri" panose="020F0502020204030204" pitchFamily="34" charset="0"/>
                <a:cs typeface="Calibri" panose="020F0502020204030204" pitchFamily="34" charset="0"/>
              </a:rPr>
              <a:t>Primary Causes</a:t>
            </a:r>
          </a:p>
        </p:txBody>
      </p:sp>
      <p:sp>
        <p:nvSpPr>
          <p:cNvPr id="79" name="Text Box 54">
            <a:extLst>
              <a:ext uri="{FF2B5EF4-FFF2-40B4-BE49-F238E27FC236}">
                <a16:creationId xmlns:a16="http://schemas.microsoft.com/office/drawing/2014/main" id="{CFDB5BFC-26E4-42A3-A71F-57BEBA3C993D}"/>
              </a:ext>
            </a:extLst>
          </p:cNvPr>
          <p:cNvSpPr txBox="1">
            <a:spLocks noChangeArrowheads="1"/>
          </p:cNvSpPr>
          <p:nvPr/>
        </p:nvSpPr>
        <p:spPr bwMode="auto">
          <a:xfrm>
            <a:off x="4243386" y="6234327"/>
            <a:ext cx="1901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00B050"/>
                </a:solidFill>
                <a:latin typeface="Calibri" panose="020F0502020204030204" pitchFamily="34" charset="0"/>
                <a:cs typeface="Calibri" panose="020F0502020204030204" pitchFamily="34" charset="0"/>
              </a:rPr>
              <a:t>Secondary Causes</a:t>
            </a:r>
          </a:p>
        </p:txBody>
      </p:sp>
      <p:sp>
        <p:nvSpPr>
          <p:cNvPr id="80" name="Text Box 55">
            <a:extLst>
              <a:ext uri="{FF2B5EF4-FFF2-40B4-BE49-F238E27FC236}">
                <a16:creationId xmlns:a16="http://schemas.microsoft.com/office/drawing/2014/main" id="{882203E0-ED47-4995-BCE8-C2AEF6AACC09}"/>
              </a:ext>
            </a:extLst>
          </p:cNvPr>
          <p:cNvSpPr txBox="1">
            <a:spLocks noChangeArrowheads="1"/>
          </p:cNvSpPr>
          <p:nvPr/>
        </p:nvSpPr>
        <p:spPr bwMode="auto">
          <a:xfrm>
            <a:off x="6930301" y="6284474"/>
            <a:ext cx="1897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0070C0"/>
                </a:solidFill>
                <a:latin typeface="Calibri" panose="020F0502020204030204" pitchFamily="34" charset="0"/>
                <a:cs typeface="Calibri" panose="020F0502020204030204" pitchFamily="34" charset="0"/>
              </a:rPr>
              <a:t>Tertiary Causes</a:t>
            </a:r>
          </a:p>
        </p:txBody>
      </p:sp>
      <p:sp>
        <p:nvSpPr>
          <p:cNvPr id="94" name="Rectangle 11">
            <a:extLst>
              <a:ext uri="{FF2B5EF4-FFF2-40B4-BE49-F238E27FC236}">
                <a16:creationId xmlns:a16="http://schemas.microsoft.com/office/drawing/2014/main" id="{8D559A4F-8FE3-4B11-BD33-FCB867EB5AB0}"/>
              </a:ext>
            </a:extLst>
          </p:cNvPr>
          <p:cNvSpPr>
            <a:spLocks noChangeArrowheads="1"/>
          </p:cNvSpPr>
          <p:nvPr/>
        </p:nvSpPr>
        <p:spPr bwMode="auto">
          <a:xfrm>
            <a:off x="6978514" y="1499775"/>
            <a:ext cx="1838462" cy="398462"/>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Open state borders too soon</a:t>
            </a:r>
          </a:p>
        </p:txBody>
      </p:sp>
      <p:sp>
        <p:nvSpPr>
          <p:cNvPr id="95" name="Rectangle 12">
            <a:extLst>
              <a:ext uri="{FF2B5EF4-FFF2-40B4-BE49-F238E27FC236}">
                <a16:creationId xmlns:a16="http://schemas.microsoft.com/office/drawing/2014/main" id="{031FC584-5FE0-44DC-8533-45C897FD4B97}"/>
              </a:ext>
            </a:extLst>
          </p:cNvPr>
          <p:cNvSpPr>
            <a:spLocks noChangeArrowheads="1"/>
          </p:cNvSpPr>
          <p:nvPr/>
        </p:nvSpPr>
        <p:spPr bwMode="auto">
          <a:xfrm>
            <a:off x="6960326" y="1988308"/>
            <a:ext cx="1838462" cy="283610"/>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Open public places too early</a:t>
            </a:r>
          </a:p>
        </p:txBody>
      </p:sp>
      <p:cxnSp>
        <p:nvCxnSpPr>
          <p:cNvPr id="96" name="AutoShape 34">
            <a:extLst>
              <a:ext uri="{FF2B5EF4-FFF2-40B4-BE49-F238E27FC236}">
                <a16:creationId xmlns:a16="http://schemas.microsoft.com/office/drawing/2014/main" id="{4FBF9123-C80F-498B-97A5-F22CC5D11937}"/>
              </a:ext>
            </a:extLst>
          </p:cNvPr>
          <p:cNvCxnSpPr>
            <a:cxnSpLocks noChangeShapeType="1"/>
          </p:cNvCxnSpPr>
          <p:nvPr/>
        </p:nvCxnSpPr>
        <p:spPr bwMode="auto">
          <a:xfrm flipV="1">
            <a:off x="5872095" y="1729029"/>
            <a:ext cx="1098550" cy="267496"/>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AutoShape 35">
            <a:extLst>
              <a:ext uri="{FF2B5EF4-FFF2-40B4-BE49-F238E27FC236}">
                <a16:creationId xmlns:a16="http://schemas.microsoft.com/office/drawing/2014/main" id="{CAC86FC6-E6DE-4C78-B469-BE7E07F06F26}"/>
              </a:ext>
            </a:extLst>
          </p:cNvPr>
          <p:cNvCxnSpPr>
            <a:cxnSpLocks noChangeShapeType="1"/>
            <a:endCxn id="95" idx="1"/>
          </p:cNvCxnSpPr>
          <p:nvPr/>
        </p:nvCxnSpPr>
        <p:spPr bwMode="auto">
          <a:xfrm>
            <a:off x="5861776" y="1988308"/>
            <a:ext cx="1098550" cy="141805"/>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11">
            <a:extLst>
              <a:ext uri="{FF2B5EF4-FFF2-40B4-BE49-F238E27FC236}">
                <a16:creationId xmlns:a16="http://schemas.microsoft.com/office/drawing/2014/main" id="{4FEB9BC7-7272-4BF7-A5AC-EC89D16162AD}"/>
              </a:ext>
            </a:extLst>
          </p:cNvPr>
          <p:cNvSpPr>
            <a:spLocks noChangeArrowheads="1"/>
          </p:cNvSpPr>
          <p:nvPr/>
        </p:nvSpPr>
        <p:spPr bwMode="auto">
          <a:xfrm>
            <a:off x="6966676" y="2443983"/>
            <a:ext cx="1860687" cy="453569"/>
          </a:xfrm>
          <a:prstGeom prst="rect">
            <a:avLst/>
          </a:prstGeom>
          <a:gradFill rotWithShape="1">
            <a:gsLst>
              <a:gs pos="0">
                <a:srgbClr val="0000FF">
                  <a:gamma/>
                  <a:tint val="25490"/>
                  <a:invGamma/>
                </a:srgbClr>
              </a:gs>
              <a:gs pos="100000">
                <a:srgbClr val="0000FF"/>
              </a:gs>
            </a:gsLst>
            <a:path path="shape">
              <a:fillToRect l="50000" t="50000" r="50000" b="50000"/>
            </a:path>
          </a:gra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80000"/>
              </a:lnSpc>
            </a:pPr>
            <a:r>
              <a:rPr lang="en-US" altLang="en-US" sz="1200" dirty="0"/>
              <a:t>Lack of strict quarantine restrictions</a:t>
            </a:r>
          </a:p>
        </p:txBody>
      </p:sp>
      <p:cxnSp>
        <p:nvCxnSpPr>
          <p:cNvPr id="99" name="AutoShape 34">
            <a:extLst>
              <a:ext uri="{FF2B5EF4-FFF2-40B4-BE49-F238E27FC236}">
                <a16:creationId xmlns:a16="http://schemas.microsoft.com/office/drawing/2014/main" id="{3BBA3593-0F66-483D-A79D-66A2CAEA3A28}"/>
              </a:ext>
            </a:extLst>
          </p:cNvPr>
          <p:cNvCxnSpPr>
            <a:cxnSpLocks noChangeShapeType="1"/>
            <a:endCxn id="98" idx="1"/>
          </p:cNvCxnSpPr>
          <p:nvPr/>
        </p:nvCxnSpPr>
        <p:spPr bwMode="auto">
          <a:xfrm flipV="1">
            <a:off x="5981700" y="2670768"/>
            <a:ext cx="984976" cy="21250"/>
          </a:xfrm>
          <a:prstGeom prst="bentConnector3">
            <a:avLst>
              <a:gd name="adj1" fmla="val 50000"/>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Connector: Elbow 177">
            <a:extLst>
              <a:ext uri="{FF2B5EF4-FFF2-40B4-BE49-F238E27FC236}">
                <a16:creationId xmlns:a16="http://schemas.microsoft.com/office/drawing/2014/main" id="{D4CEB8C5-CBC7-4E4B-A3B4-A53EAF4C6F83}"/>
              </a:ext>
            </a:extLst>
          </p:cNvPr>
          <p:cNvCxnSpPr>
            <a:stCxn id="42" idx="3"/>
            <a:endCxn id="47" idx="1"/>
          </p:cNvCxnSpPr>
          <p:nvPr/>
        </p:nvCxnSpPr>
        <p:spPr>
          <a:xfrm flipV="1">
            <a:off x="5946775" y="3872049"/>
            <a:ext cx="1033465" cy="541628"/>
          </a:xfrm>
          <a:prstGeom prst="bentConnector3">
            <a:avLst/>
          </a:prstGeom>
        </p:spPr>
        <p:style>
          <a:lnRef idx="2">
            <a:schemeClr val="dk1"/>
          </a:lnRef>
          <a:fillRef idx="0">
            <a:schemeClr val="dk1"/>
          </a:fillRef>
          <a:effectRef idx="1">
            <a:schemeClr val="dk1"/>
          </a:effectRef>
          <a:fontRef idx="minor">
            <a:schemeClr val="tx1"/>
          </a:fontRef>
        </p:style>
      </p:cxnSp>
      <p:cxnSp>
        <p:nvCxnSpPr>
          <p:cNvPr id="180" name="Connector: Elbow 179">
            <a:extLst>
              <a:ext uri="{FF2B5EF4-FFF2-40B4-BE49-F238E27FC236}">
                <a16:creationId xmlns:a16="http://schemas.microsoft.com/office/drawing/2014/main" id="{BA44F7BF-3507-4ECC-BBA4-94FEA8168A50}"/>
              </a:ext>
            </a:extLst>
          </p:cNvPr>
          <p:cNvCxnSpPr>
            <a:stCxn id="42" idx="3"/>
            <a:endCxn id="48" idx="1"/>
          </p:cNvCxnSpPr>
          <p:nvPr/>
        </p:nvCxnSpPr>
        <p:spPr>
          <a:xfrm>
            <a:off x="5946775" y="4413677"/>
            <a:ext cx="1001714" cy="12700"/>
          </a:xfrm>
          <a:prstGeom prst="bentConnector3">
            <a:avLst/>
          </a:prstGeom>
        </p:spPr>
        <p:style>
          <a:lnRef idx="2">
            <a:schemeClr val="dk1"/>
          </a:lnRef>
          <a:fillRef idx="0">
            <a:schemeClr val="dk1"/>
          </a:fillRef>
          <a:effectRef idx="1">
            <a:schemeClr val="dk1"/>
          </a:effectRef>
          <a:fontRef idx="minor">
            <a:schemeClr val="tx1"/>
          </a:fontRef>
        </p:style>
      </p:cxnSp>
      <p:cxnSp>
        <p:nvCxnSpPr>
          <p:cNvPr id="184" name="Connector: Elbow 183">
            <a:extLst>
              <a:ext uri="{FF2B5EF4-FFF2-40B4-BE49-F238E27FC236}">
                <a16:creationId xmlns:a16="http://schemas.microsoft.com/office/drawing/2014/main" id="{41F60648-8CF0-4D2C-A7D8-8240E6CEAE4B}"/>
              </a:ext>
            </a:extLst>
          </p:cNvPr>
          <p:cNvCxnSpPr>
            <a:cxnSpLocks/>
            <a:stCxn id="42" idx="3"/>
            <a:endCxn id="49" idx="1"/>
          </p:cNvCxnSpPr>
          <p:nvPr/>
        </p:nvCxnSpPr>
        <p:spPr>
          <a:xfrm>
            <a:off x="5946775" y="4413677"/>
            <a:ext cx="1001714" cy="557589"/>
          </a:xfrm>
          <a:prstGeom prst="bentConnector3">
            <a:avLst/>
          </a:prstGeom>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D09F224D-2946-407C-811D-9D38611B15DC}"/>
              </a:ext>
            </a:extLst>
          </p:cNvPr>
          <p:cNvPicPr>
            <a:picLocks noChangeAspect="1"/>
          </p:cNvPicPr>
          <p:nvPr/>
        </p:nvPicPr>
        <p:blipFill>
          <a:blip r:embed="rId3"/>
          <a:stretch>
            <a:fillRect/>
          </a:stretch>
        </p:blipFill>
        <p:spPr>
          <a:xfrm>
            <a:off x="304799" y="1067033"/>
            <a:ext cx="8229601" cy="467756"/>
          </a:xfrm>
          <a:prstGeom prst="rect">
            <a:avLst/>
          </a:prstGeom>
        </p:spPr>
      </p:pic>
    </p:spTree>
    <p:extLst>
      <p:ext uri="{BB962C8B-B14F-4D97-AF65-F5344CB8AC3E}">
        <p14:creationId xmlns:p14="http://schemas.microsoft.com/office/powerpoint/2010/main" val="129434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868880"/>
          </a:xfrm>
          <a:ln>
            <a:solidFill>
              <a:srgbClr val="008200"/>
            </a:solidFill>
          </a:ln>
        </p:spPr>
        <p:txBody>
          <a:bodyPr>
            <a:normAutofit/>
          </a:bodyPr>
          <a:lstStyle/>
          <a:p>
            <a:r>
              <a:rPr lang="en-US" sz="3600" dirty="0"/>
              <a:t>Technique 5 : Workflow </a:t>
            </a:r>
            <a:r>
              <a:rPr lang="en-US" altLang="en-US" sz="3600" dirty="0"/>
              <a:t>/ Process Mapping</a:t>
            </a:r>
            <a:endParaRPr lang="en-US" sz="3600" dirty="0"/>
          </a:p>
        </p:txBody>
      </p:sp>
      <p:sp>
        <p:nvSpPr>
          <p:cNvPr id="5" name="Slide Number Placeholder 4"/>
          <p:cNvSpPr>
            <a:spLocks noGrp="1"/>
          </p:cNvSpPr>
          <p:nvPr>
            <p:ph type="sldNum" sz="quarter" idx="12"/>
          </p:nvPr>
        </p:nvSpPr>
        <p:spPr/>
        <p:txBody>
          <a:bodyPr/>
          <a:lstStyle/>
          <a:p>
            <a:fld id="{4556B232-9F89-4083-B3BB-DDC8E5903F80}" type="slidenum">
              <a:rPr lang="en-US" smtClean="0"/>
              <a:t>17</a:t>
            </a:fld>
            <a:endParaRPr lang="en-US" dirty="0"/>
          </a:p>
        </p:txBody>
      </p:sp>
      <p:pic>
        <p:nvPicPr>
          <p:cNvPr id="6" name="Picture 5">
            <a:extLst>
              <a:ext uri="{FF2B5EF4-FFF2-40B4-BE49-F238E27FC236}">
                <a16:creationId xmlns:a16="http://schemas.microsoft.com/office/drawing/2014/main" id="{C5FA6572-7911-4F51-975C-9EE6449556B7}"/>
              </a:ext>
            </a:extLst>
          </p:cNvPr>
          <p:cNvPicPr>
            <a:picLocks noChangeAspect="1"/>
          </p:cNvPicPr>
          <p:nvPr/>
        </p:nvPicPr>
        <p:blipFill>
          <a:blip r:embed="rId3"/>
          <a:stretch>
            <a:fillRect/>
          </a:stretch>
        </p:blipFill>
        <p:spPr>
          <a:xfrm>
            <a:off x="2667000" y="3200400"/>
            <a:ext cx="5715000" cy="3197225"/>
          </a:xfrm>
          <a:prstGeom prst="rect">
            <a:avLst/>
          </a:prstGeom>
        </p:spPr>
      </p:pic>
      <p:sp>
        <p:nvSpPr>
          <p:cNvPr id="84" name="Content Placeholder 2">
            <a:extLst>
              <a:ext uri="{FF2B5EF4-FFF2-40B4-BE49-F238E27FC236}">
                <a16:creationId xmlns:a16="http://schemas.microsoft.com/office/drawing/2014/main" id="{5A85430F-0D9C-4271-A49A-971B2CDCDCA0}"/>
              </a:ext>
            </a:extLst>
          </p:cNvPr>
          <p:cNvSpPr txBox="1">
            <a:spLocks/>
          </p:cNvSpPr>
          <p:nvPr/>
        </p:nvSpPr>
        <p:spPr>
          <a:xfrm>
            <a:off x="228600" y="1865244"/>
            <a:ext cx="8690112" cy="4687956"/>
          </a:xfrm>
          <a:prstGeom prst="rect">
            <a:avLst/>
          </a:prstGeom>
          <a:ln>
            <a:solidFill>
              <a:srgbClr val="008200"/>
            </a:solid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47675" indent="-361950">
              <a:buFont typeface="Arial" pitchFamily="34" charset="0"/>
              <a:buChar char="•"/>
            </a:pPr>
            <a:r>
              <a:rPr lang="en-US" altLang="zh-CN" sz="2300" dirty="0"/>
              <a:t>A flowchart is a type of diagram that represents a workflow or process[3].</a:t>
            </a:r>
          </a:p>
          <a:p>
            <a:pPr marL="447675" indent="-361950">
              <a:buFont typeface="Arial" pitchFamily="34" charset="0"/>
              <a:buChar char="•"/>
            </a:pPr>
            <a:r>
              <a:rPr lang="en-US" altLang="en-US" sz="2300" dirty="0"/>
              <a:t>An example:</a:t>
            </a:r>
          </a:p>
        </p:txBody>
      </p:sp>
    </p:spTree>
    <p:extLst>
      <p:ext uri="{BB962C8B-B14F-4D97-AF65-F5344CB8AC3E}">
        <p14:creationId xmlns:p14="http://schemas.microsoft.com/office/powerpoint/2010/main" val="240698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8914" name="Rectangle 2">
            <a:extLst>
              <a:ext uri="{FF2B5EF4-FFF2-40B4-BE49-F238E27FC236}">
                <a16:creationId xmlns:a16="http://schemas.microsoft.com/office/drawing/2014/main" id="{3B80C6E1-E31C-4DFF-9F2C-662EE68D33DE}"/>
              </a:ext>
            </a:extLst>
          </p:cNvPr>
          <p:cNvSpPr>
            <a:spLocks noGrp="1" noRot="1" noChangeArrowheads="1"/>
          </p:cNvSpPr>
          <p:nvPr>
            <p:ph type="title"/>
          </p:nvPr>
        </p:nvSpPr>
        <p:spPr>
          <a:xfrm>
            <a:off x="228600" y="546652"/>
            <a:ext cx="8915400" cy="824948"/>
          </a:xfrm>
        </p:spPr>
        <p:txBody>
          <a:bodyPr>
            <a:normAutofit/>
          </a:bodyPr>
          <a:lstStyle/>
          <a:p>
            <a:r>
              <a:rPr lang="en-US" altLang="en-US" sz="3200" dirty="0"/>
              <a:t>RCA analysis process with an illustrative example</a:t>
            </a:r>
          </a:p>
        </p:txBody>
      </p:sp>
      <p:sp>
        <p:nvSpPr>
          <p:cNvPr id="2598915" name="Rectangle 3">
            <a:extLst>
              <a:ext uri="{FF2B5EF4-FFF2-40B4-BE49-F238E27FC236}">
                <a16:creationId xmlns:a16="http://schemas.microsoft.com/office/drawing/2014/main" id="{279BC4F1-D014-421F-AF78-710FA03A25DB}"/>
              </a:ext>
            </a:extLst>
          </p:cNvPr>
          <p:cNvSpPr>
            <a:spLocks noGrp="1" noChangeArrowheads="1"/>
          </p:cNvSpPr>
          <p:nvPr>
            <p:ph type="body" idx="1"/>
          </p:nvPr>
        </p:nvSpPr>
        <p:spPr/>
        <p:txBody>
          <a:bodyPr/>
          <a:lstStyle/>
          <a:p>
            <a:pPr>
              <a:buFont typeface="Wingdings" panose="05000000000000000000" pitchFamily="2" charset="2"/>
              <a:buNone/>
            </a:pPr>
            <a:r>
              <a:rPr lang="en-US" altLang="en-US" sz="2000" b="1" dirty="0"/>
              <a:t>Identify Problem</a:t>
            </a:r>
            <a:r>
              <a:rPr lang="en-US" altLang="en-US" sz="2000" dirty="0"/>
              <a:t>:</a:t>
            </a:r>
          </a:p>
          <a:p>
            <a:pPr>
              <a:buFont typeface="Wingdings" panose="05000000000000000000" pitchFamily="2" charset="2"/>
              <a:buNone/>
            </a:pPr>
            <a:r>
              <a:rPr lang="en-US" altLang="en-US" sz="2000" dirty="0"/>
              <a:t>A manager walks past the assembly line and notices a puddle of water on the floor. Knowing that the water is a safety hazard, she asks the supervisor to have someone get a mop and clean up the puddle. The manager is proud of herself for “fixing” a potential safety problem. </a:t>
            </a:r>
          </a:p>
          <a:p>
            <a:pPr>
              <a:buFont typeface="Wingdings" panose="05000000000000000000" pitchFamily="2" charset="2"/>
              <a:buNone/>
            </a:pPr>
            <a:r>
              <a:rPr lang="en-US" altLang="en-US" sz="2000" b="1" dirty="0"/>
              <a:t>But What is the Root Cause?</a:t>
            </a:r>
            <a:r>
              <a:rPr lang="en-US" altLang="en-US" sz="2000" dirty="0"/>
              <a:t> </a:t>
            </a:r>
          </a:p>
          <a:p>
            <a:pPr>
              <a:buFont typeface="Wingdings" panose="05000000000000000000" pitchFamily="2" charset="2"/>
              <a:buNone/>
            </a:pPr>
            <a:r>
              <a:rPr lang="en-US" altLang="en-US" sz="2000" dirty="0"/>
              <a:t>The supervisor needs to look for a root cause by asking 'why?’ </a:t>
            </a:r>
          </a:p>
          <a:p>
            <a:pPr>
              <a:buFont typeface="Wingdings" panose="05000000000000000000" pitchFamily="2" charset="2"/>
              <a:buNone/>
            </a:pPr>
            <a:endParaRPr lang="en-US"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0" name="Rectangle 2">
            <a:extLst>
              <a:ext uri="{FF2B5EF4-FFF2-40B4-BE49-F238E27FC236}">
                <a16:creationId xmlns:a16="http://schemas.microsoft.com/office/drawing/2014/main" id="{51D09F86-C911-4FEA-A361-20B5E0BC1340}"/>
              </a:ext>
            </a:extLst>
          </p:cNvPr>
          <p:cNvSpPr>
            <a:spLocks noGrp="1" noRot="1" noChangeArrowheads="1"/>
          </p:cNvSpPr>
          <p:nvPr>
            <p:ph type="title"/>
          </p:nvPr>
        </p:nvSpPr>
        <p:spPr/>
        <p:txBody>
          <a:bodyPr/>
          <a:lstStyle/>
          <a:p>
            <a:r>
              <a:rPr lang="en-US" altLang="en-US" dirty="0"/>
              <a:t>Root Cause Analysis Example</a:t>
            </a:r>
          </a:p>
        </p:txBody>
      </p:sp>
      <p:sp>
        <p:nvSpPr>
          <p:cNvPr id="2603011" name="Rectangle 3">
            <a:extLst>
              <a:ext uri="{FF2B5EF4-FFF2-40B4-BE49-F238E27FC236}">
                <a16:creationId xmlns:a16="http://schemas.microsoft.com/office/drawing/2014/main" id="{0EAC3468-BAC3-4212-AC24-A5CB2D0F6BBF}"/>
              </a:ext>
            </a:extLst>
          </p:cNvPr>
          <p:cNvSpPr>
            <a:spLocks noChangeArrowheads="1"/>
          </p:cNvSpPr>
          <p:nvPr/>
        </p:nvSpPr>
        <p:spPr bwMode="auto">
          <a:xfrm>
            <a:off x="2019300" y="18288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Puddle of water on the floor</a:t>
            </a:r>
          </a:p>
        </p:txBody>
      </p:sp>
      <p:sp>
        <p:nvSpPr>
          <p:cNvPr id="2603013" name="AutoShape 5">
            <a:extLst>
              <a:ext uri="{FF2B5EF4-FFF2-40B4-BE49-F238E27FC236}">
                <a16:creationId xmlns:a16="http://schemas.microsoft.com/office/drawing/2014/main" id="{AF213FDE-7BF1-4A27-84BB-DDE63764A6F6}"/>
              </a:ext>
            </a:extLst>
          </p:cNvPr>
          <p:cNvSpPr>
            <a:spLocks noChangeArrowheads="1"/>
          </p:cNvSpPr>
          <p:nvPr/>
        </p:nvSpPr>
        <p:spPr bwMode="auto">
          <a:xfrm>
            <a:off x="4229100" y="23622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2603014" name="Text Box 6">
            <a:extLst>
              <a:ext uri="{FF2B5EF4-FFF2-40B4-BE49-F238E27FC236}">
                <a16:creationId xmlns:a16="http://schemas.microsoft.com/office/drawing/2014/main" id="{CB4DE329-9B0C-45AA-BCD5-3EC4B0C4A65D}"/>
              </a:ext>
            </a:extLst>
          </p:cNvPr>
          <p:cNvSpPr txBox="1">
            <a:spLocks noChangeArrowheads="1"/>
          </p:cNvSpPr>
          <p:nvPr/>
        </p:nvSpPr>
        <p:spPr bwMode="auto">
          <a:xfrm>
            <a:off x="29880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Tree>
    <p:extLst>
      <p:ext uri="{BB962C8B-B14F-4D97-AF65-F5344CB8AC3E}">
        <p14:creationId xmlns:p14="http://schemas.microsoft.com/office/powerpoint/2010/main" val="233649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altLang="zh-CN" sz="3600" b="1" i="1" dirty="0">
                <a:latin typeface="Tahoma" pitchFamily="34" charset="0"/>
                <a:ea typeface="Tahoma" pitchFamily="34" charset="0"/>
                <a:cs typeface="Tahoma" pitchFamily="34" charset="0"/>
              </a:rPr>
              <a:t>Root Cause</a:t>
            </a:r>
            <a:endParaRPr lang="en-US" sz="3600" b="1" i="1"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2</a:t>
            </a:fld>
            <a:endParaRPr lang="en-US" sz="1400" dirty="0"/>
          </a:p>
        </p:txBody>
      </p:sp>
    </p:spTree>
    <p:extLst>
      <p:ext uri="{BB962C8B-B14F-4D97-AF65-F5344CB8AC3E}">
        <p14:creationId xmlns:p14="http://schemas.microsoft.com/office/powerpoint/2010/main" val="266698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D31DDDEC-89F0-49B9-816B-842E6E8A10AA}"/>
              </a:ext>
            </a:extLst>
          </p:cNvPr>
          <p:cNvSpPr>
            <a:spLocks noChangeArrowheads="1"/>
          </p:cNvSpPr>
          <p:nvPr/>
        </p:nvSpPr>
        <p:spPr bwMode="auto">
          <a:xfrm>
            <a:off x="2019300" y="28956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Leak in overhead pipe</a:t>
            </a:r>
          </a:p>
        </p:txBody>
      </p:sp>
      <p:sp>
        <p:nvSpPr>
          <p:cNvPr id="4" name="Text Box 7">
            <a:extLst>
              <a:ext uri="{FF2B5EF4-FFF2-40B4-BE49-F238E27FC236}">
                <a16:creationId xmlns:a16="http://schemas.microsoft.com/office/drawing/2014/main" id="{F95BDF40-FA99-4C9B-9360-4B9DB6E68803}"/>
              </a:ext>
            </a:extLst>
          </p:cNvPr>
          <p:cNvSpPr txBox="1">
            <a:spLocks noChangeArrowheads="1"/>
          </p:cNvSpPr>
          <p:nvPr/>
        </p:nvSpPr>
        <p:spPr bwMode="auto">
          <a:xfrm>
            <a:off x="2988000" y="3429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603010" name="Rectangle 2">
            <a:extLst>
              <a:ext uri="{FF2B5EF4-FFF2-40B4-BE49-F238E27FC236}">
                <a16:creationId xmlns:a16="http://schemas.microsoft.com/office/drawing/2014/main" id="{51D09F86-C911-4FEA-A361-20B5E0BC1340}"/>
              </a:ext>
            </a:extLst>
          </p:cNvPr>
          <p:cNvSpPr>
            <a:spLocks noGrp="1" noRot="1" noChangeArrowheads="1"/>
          </p:cNvSpPr>
          <p:nvPr>
            <p:ph type="title"/>
          </p:nvPr>
        </p:nvSpPr>
        <p:spPr/>
        <p:txBody>
          <a:bodyPr/>
          <a:lstStyle/>
          <a:p>
            <a:r>
              <a:rPr lang="en-US" altLang="en-US" dirty="0"/>
              <a:t>Root Cause Analysis Example</a:t>
            </a:r>
          </a:p>
        </p:txBody>
      </p:sp>
      <p:sp>
        <p:nvSpPr>
          <p:cNvPr id="2603011" name="Rectangle 3">
            <a:extLst>
              <a:ext uri="{FF2B5EF4-FFF2-40B4-BE49-F238E27FC236}">
                <a16:creationId xmlns:a16="http://schemas.microsoft.com/office/drawing/2014/main" id="{0EAC3468-BAC3-4212-AC24-A5CB2D0F6BBF}"/>
              </a:ext>
            </a:extLst>
          </p:cNvPr>
          <p:cNvSpPr>
            <a:spLocks noChangeArrowheads="1"/>
          </p:cNvSpPr>
          <p:nvPr/>
        </p:nvSpPr>
        <p:spPr bwMode="auto">
          <a:xfrm>
            <a:off x="2019300" y="18288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Puddle of water on the floor</a:t>
            </a:r>
          </a:p>
        </p:txBody>
      </p:sp>
      <p:sp>
        <p:nvSpPr>
          <p:cNvPr id="2603013" name="AutoShape 5">
            <a:extLst>
              <a:ext uri="{FF2B5EF4-FFF2-40B4-BE49-F238E27FC236}">
                <a16:creationId xmlns:a16="http://schemas.microsoft.com/office/drawing/2014/main" id="{AF213FDE-7BF1-4A27-84BB-DDE63764A6F6}"/>
              </a:ext>
            </a:extLst>
          </p:cNvPr>
          <p:cNvSpPr>
            <a:spLocks noChangeArrowheads="1"/>
          </p:cNvSpPr>
          <p:nvPr/>
        </p:nvSpPr>
        <p:spPr bwMode="auto">
          <a:xfrm>
            <a:off x="4229100" y="23622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2603014" name="Text Box 6">
            <a:extLst>
              <a:ext uri="{FF2B5EF4-FFF2-40B4-BE49-F238E27FC236}">
                <a16:creationId xmlns:a16="http://schemas.microsoft.com/office/drawing/2014/main" id="{CB4DE329-9B0C-45AA-BCD5-3EC4B0C4A65D}"/>
              </a:ext>
            </a:extLst>
          </p:cNvPr>
          <p:cNvSpPr txBox="1">
            <a:spLocks noChangeArrowheads="1"/>
          </p:cNvSpPr>
          <p:nvPr/>
        </p:nvSpPr>
        <p:spPr bwMode="auto">
          <a:xfrm>
            <a:off x="29880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 name="AutoShape 2">
            <a:extLst>
              <a:ext uri="{FF2B5EF4-FFF2-40B4-BE49-F238E27FC236}">
                <a16:creationId xmlns:a16="http://schemas.microsoft.com/office/drawing/2014/main" id="{EC689817-3ACD-4827-AA05-B733F2ED3DDA}"/>
              </a:ext>
            </a:extLst>
          </p:cNvPr>
          <p:cNvSpPr>
            <a:spLocks noChangeArrowheads="1"/>
          </p:cNvSpPr>
          <p:nvPr/>
        </p:nvSpPr>
        <p:spPr bwMode="auto">
          <a:xfrm>
            <a:off x="4229100" y="34290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Tree>
    <p:extLst>
      <p:ext uri="{BB962C8B-B14F-4D97-AF65-F5344CB8AC3E}">
        <p14:creationId xmlns:p14="http://schemas.microsoft.com/office/powerpoint/2010/main" val="394098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D31DDDEC-89F0-49B9-816B-842E6E8A10AA}"/>
              </a:ext>
            </a:extLst>
          </p:cNvPr>
          <p:cNvSpPr>
            <a:spLocks noChangeArrowheads="1"/>
          </p:cNvSpPr>
          <p:nvPr/>
        </p:nvSpPr>
        <p:spPr bwMode="auto">
          <a:xfrm>
            <a:off x="2019300" y="28956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Leak in overhead pipe</a:t>
            </a:r>
          </a:p>
        </p:txBody>
      </p:sp>
      <p:sp>
        <p:nvSpPr>
          <p:cNvPr id="4" name="Text Box 7">
            <a:extLst>
              <a:ext uri="{FF2B5EF4-FFF2-40B4-BE49-F238E27FC236}">
                <a16:creationId xmlns:a16="http://schemas.microsoft.com/office/drawing/2014/main" id="{F95BDF40-FA99-4C9B-9360-4B9DB6E68803}"/>
              </a:ext>
            </a:extLst>
          </p:cNvPr>
          <p:cNvSpPr txBox="1">
            <a:spLocks noChangeArrowheads="1"/>
          </p:cNvSpPr>
          <p:nvPr/>
        </p:nvSpPr>
        <p:spPr bwMode="auto">
          <a:xfrm>
            <a:off x="2988000" y="3429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603010" name="Rectangle 2">
            <a:extLst>
              <a:ext uri="{FF2B5EF4-FFF2-40B4-BE49-F238E27FC236}">
                <a16:creationId xmlns:a16="http://schemas.microsoft.com/office/drawing/2014/main" id="{51D09F86-C911-4FEA-A361-20B5E0BC1340}"/>
              </a:ext>
            </a:extLst>
          </p:cNvPr>
          <p:cNvSpPr>
            <a:spLocks noGrp="1" noRot="1" noChangeArrowheads="1"/>
          </p:cNvSpPr>
          <p:nvPr>
            <p:ph type="title"/>
          </p:nvPr>
        </p:nvSpPr>
        <p:spPr/>
        <p:txBody>
          <a:bodyPr/>
          <a:lstStyle/>
          <a:p>
            <a:r>
              <a:rPr lang="en-US" altLang="en-US" dirty="0"/>
              <a:t>Root Cause Analysis Example</a:t>
            </a:r>
          </a:p>
        </p:txBody>
      </p:sp>
      <p:sp>
        <p:nvSpPr>
          <p:cNvPr id="2603011" name="Rectangle 3">
            <a:extLst>
              <a:ext uri="{FF2B5EF4-FFF2-40B4-BE49-F238E27FC236}">
                <a16:creationId xmlns:a16="http://schemas.microsoft.com/office/drawing/2014/main" id="{0EAC3468-BAC3-4212-AC24-A5CB2D0F6BBF}"/>
              </a:ext>
            </a:extLst>
          </p:cNvPr>
          <p:cNvSpPr>
            <a:spLocks noChangeArrowheads="1"/>
          </p:cNvSpPr>
          <p:nvPr/>
        </p:nvSpPr>
        <p:spPr bwMode="auto">
          <a:xfrm>
            <a:off x="2019300" y="18288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Puddle of water on the floor</a:t>
            </a:r>
          </a:p>
        </p:txBody>
      </p:sp>
      <p:sp>
        <p:nvSpPr>
          <p:cNvPr id="2603013" name="AutoShape 5">
            <a:extLst>
              <a:ext uri="{FF2B5EF4-FFF2-40B4-BE49-F238E27FC236}">
                <a16:creationId xmlns:a16="http://schemas.microsoft.com/office/drawing/2014/main" id="{AF213FDE-7BF1-4A27-84BB-DDE63764A6F6}"/>
              </a:ext>
            </a:extLst>
          </p:cNvPr>
          <p:cNvSpPr>
            <a:spLocks noChangeArrowheads="1"/>
          </p:cNvSpPr>
          <p:nvPr/>
        </p:nvSpPr>
        <p:spPr bwMode="auto">
          <a:xfrm>
            <a:off x="4229100" y="23622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2603014" name="Text Box 6">
            <a:extLst>
              <a:ext uri="{FF2B5EF4-FFF2-40B4-BE49-F238E27FC236}">
                <a16:creationId xmlns:a16="http://schemas.microsoft.com/office/drawing/2014/main" id="{CB4DE329-9B0C-45AA-BCD5-3EC4B0C4A65D}"/>
              </a:ext>
            </a:extLst>
          </p:cNvPr>
          <p:cNvSpPr txBox="1">
            <a:spLocks noChangeArrowheads="1"/>
          </p:cNvSpPr>
          <p:nvPr/>
        </p:nvSpPr>
        <p:spPr bwMode="auto">
          <a:xfrm>
            <a:off x="29880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6" name="Rectangle 3">
            <a:extLst>
              <a:ext uri="{FF2B5EF4-FFF2-40B4-BE49-F238E27FC236}">
                <a16:creationId xmlns:a16="http://schemas.microsoft.com/office/drawing/2014/main" id="{76A7ACE8-0C4B-4F36-9DFD-9648FAD1183B}"/>
              </a:ext>
            </a:extLst>
          </p:cNvPr>
          <p:cNvSpPr>
            <a:spLocks noChangeArrowheads="1"/>
          </p:cNvSpPr>
          <p:nvPr/>
        </p:nvSpPr>
        <p:spPr bwMode="auto">
          <a:xfrm>
            <a:off x="2019300" y="39624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Water pressure is set too high</a:t>
            </a:r>
          </a:p>
        </p:txBody>
      </p:sp>
      <p:sp>
        <p:nvSpPr>
          <p:cNvPr id="7" name="Text Box 9">
            <a:extLst>
              <a:ext uri="{FF2B5EF4-FFF2-40B4-BE49-F238E27FC236}">
                <a16:creationId xmlns:a16="http://schemas.microsoft.com/office/drawing/2014/main" id="{42195580-1EFD-4805-81C4-6F4317061BBB}"/>
              </a:ext>
            </a:extLst>
          </p:cNvPr>
          <p:cNvSpPr txBox="1">
            <a:spLocks noChangeArrowheads="1"/>
          </p:cNvSpPr>
          <p:nvPr/>
        </p:nvSpPr>
        <p:spPr bwMode="auto">
          <a:xfrm>
            <a:off x="2988000" y="449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 name="AutoShape 2">
            <a:extLst>
              <a:ext uri="{FF2B5EF4-FFF2-40B4-BE49-F238E27FC236}">
                <a16:creationId xmlns:a16="http://schemas.microsoft.com/office/drawing/2014/main" id="{EC689817-3ACD-4827-AA05-B733F2ED3DDA}"/>
              </a:ext>
            </a:extLst>
          </p:cNvPr>
          <p:cNvSpPr>
            <a:spLocks noChangeArrowheads="1"/>
          </p:cNvSpPr>
          <p:nvPr/>
        </p:nvSpPr>
        <p:spPr bwMode="auto">
          <a:xfrm>
            <a:off x="4229100" y="34290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5" name="AutoShape 2">
            <a:extLst>
              <a:ext uri="{FF2B5EF4-FFF2-40B4-BE49-F238E27FC236}">
                <a16:creationId xmlns:a16="http://schemas.microsoft.com/office/drawing/2014/main" id="{8EE720FF-7981-4325-B25F-57919A71279C}"/>
              </a:ext>
            </a:extLst>
          </p:cNvPr>
          <p:cNvSpPr>
            <a:spLocks noChangeArrowheads="1"/>
          </p:cNvSpPr>
          <p:nvPr/>
        </p:nvSpPr>
        <p:spPr bwMode="auto">
          <a:xfrm>
            <a:off x="4232787" y="448351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Tree>
    <p:extLst>
      <p:ext uri="{BB962C8B-B14F-4D97-AF65-F5344CB8AC3E}">
        <p14:creationId xmlns:p14="http://schemas.microsoft.com/office/powerpoint/2010/main" val="271199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D31DDDEC-89F0-49B9-816B-842E6E8A10AA}"/>
              </a:ext>
            </a:extLst>
          </p:cNvPr>
          <p:cNvSpPr>
            <a:spLocks noChangeArrowheads="1"/>
          </p:cNvSpPr>
          <p:nvPr/>
        </p:nvSpPr>
        <p:spPr bwMode="auto">
          <a:xfrm>
            <a:off x="2019300" y="28956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Leak in overhead pipe</a:t>
            </a:r>
          </a:p>
        </p:txBody>
      </p:sp>
      <p:sp>
        <p:nvSpPr>
          <p:cNvPr id="4" name="Text Box 7">
            <a:extLst>
              <a:ext uri="{FF2B5EF4-FFF2-40B4-BE49-F238E27FC236}">
                <a16:creationId xmlns:a16="http://schemas.microsoft.com/office/drawing/2014/main" id="{F95BDF40-FA99-4C9B-9360-4B9DB6E68803}"/>
              </a:ext>
            </a:extLst>
          </p:cNvPr>
          <p:cNvSpPr txBox="1">
            <a:spLocks noChangeArrowheads="1"/>
          </p:cNvSpPr>
          <p:nvPr/>
        </p:nvSpPr>
        <p:spPr bwMode="auto">
          <a:xfrm>
            <a:off x="2988000" y="3429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603010" name="Rectangle 2">
            <a:extLst>
              <a:ext uri="{FF2B5EF4-FFF2-40B4-BE49-F238E27FC236}">
                <a16:creationId xmlns:a16="http://schemas.microsoft.com/office/drawing/2014/main" id="{51D09F86-C911-4FEA-A361-20B5E0BC1340}"/>
              </a:ext>
            </a:extLst>
          </p:cNvPr>
          <p:cNvSpPr>
            <a:spLocks noGrp="1" noRot="1" noChangeArrowheads="1"/>
          </p:cNvSpPr>
          <p:nvPr>
            <p:ph type="title"/>
          </p:nvPr>
        </p:nvSpPr>
        <p:spPr/>
        <p:txBody>
          <a:bodyPr/>
          <a:lstStyle/>
          <a:p>
            <a:r>
              <a:rPr lang="en-US" altLang="en-US" dirty="0"/>
              <a:t>Root Cause Analysis Example</a:t>
            </a:r>
          </a:p>
        </p:txBody>
      </p:sp>
      <p:sp>
        <p:nvSpPr>
          <p:cNvPr id="2603011" name="Rectangle 3">
            <a:extLst>
              <a:ext uri="{FF2B5EF4-FFF2-40B4-BE49-F238E27FC236}">
                <a16:creationId xmlns:a16="http://schemas.microsoft.com/office/drawing/2014/main" id="{0EAC3468-BAC3-4212-AC24-A5CB2D0F6BBF}"/>
              </a:ext>
            </a:extLst>
          </p:cNvPr>
          <p:cNvSpPr>
            <a:spLocks noChangeArrowheads="1"/>
          </p:cNvSpPr>
          <p:nvPr/>
        </p:nvSpPr>
        <p:spPr bwMode="auto">
          <a:xfrm>
            <a:off x="2019300" y="18288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Puddle of water on the floor</a:t>
            </a:r>
          </a:p>
        </p:txBody>
      </p:sp>
      <p:sp>
        <p:nvSpPr>
          <p:cNvPr id="2603013" name="AutoShape 5">
            <a:extLst>
              <a:ext uri="{FF2B5EF4-FFF2-40B4-BE49-F238E27FC236}">
                <a16:creationId xmlns:a16="http://schemas.microsoft.com/office/drawing/2014/main" id="{AF213FDE-7BF1-4A27-84BB-DDE63764A6F6}"/>
              </a:ext>
            </a:extLst>
          </p:cNvPr>
          <p:cNvSpPr>
            <a:spLocks noChangeArrowheads="1"/>
          </p:cNvSpPr>
          <p:nvPr/>
        </p:nvSpPr>
        <p:spPr bwMode="auto">
          <a:xfrm>
            <a:off x="4229100" y="23622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2603014" name="Text Box 6">
            <a:extLst>
              <a:ext uri="{FF2B5EF4-FFF2-40B4-BE49-F238E27FC236}">
                <a16:creationId xmlns:a16="http://schemas.microsoft.com/office/drawing/2014/main" id="{CB4DE329-9B0C-45AA-BCD5-3EC4B0C4A65D}"/>
              </a:ext>
            </a:extLst>
          </p:cNvPr>
          <p:cNvSpPr txBox="1">
            <a:spLocks noChangeArrowheads="1"/>
          </p:cNvSpPr>
          <p:nvPr/>
        </p:nvSpPr>
        <p:spPr bwMode="auto">
          <a:xfrm>
            <a:off x="29880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6" name="Rectangle 3">
            <a:extLst>
              <a:ext uri="{FF2B5EF4-FFF2-40B4-BE49-F238E27FC236}">
                <a16:creationId xmlns:a16="http://schemas.microsoft.com/office/drawing/2014/main" id="{76A7ACE8-0C4B-4F36-9DFD-9648FAD1183B}"/>
              </a:ext>
            </a:extLst>
          </p:cNvPr>
          <p:cNvSpPr>
            <a:spLocks noChangeArrowheads="1"/>
          </p:cNvSpPr>
          <p:nvPr/>
        </p:nvSpPr>
        <p:spPr bwMode="auto">
          <a:xfrm>
            <a:off x="2019300" y="39624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Water pressure is set too high</a:t>
            </a:r>
          </a:p>
        </p:txBody>
      </p:sp>
      <p:sp>
        <p:nvSpPr>
          <p:cNvPr id="7" name="Text Box 9">
            <a:extLst>
              <a:ext uri="{FF2B5EF4-FFF2-40B4-BE49-F238E27FC236}">
                <a16:creationId xmlns:a16="http://schemas.microsoft.com/office/drawing/2014/main" id="{42195580-1EFD-4805-81C4-6F4317061BBB}"/>
              </a:ext>
            </a:extLst>
          </p:cNvPr>
          <p:cNvSpPr txBox="1">
            <a:spLocks noChangeArrowheads="1"/>
          </p:cNvSpPr>
          <p:nvPr/>
        </p:nvSpPr>
        <p:spPr bwMode="auto">
          <a:xfrm>
            <a:off x="2988000" y="449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10" name="Rectangle 3">
            <a:extLst>
              <a:ext uri="{FF2B5EF4-FFF2-40B4-BE49-F238E27FC236}">
                <a16:creationId xmlns:a16="http://schemas.microsoft.com/office/drawing/2014/main" id="{2FC83DAF-C8B0-431C-B0BD-51661122D3BA}"/>
              </a:ext>
            </a:extLst>
          </p:cNvPr>
          <p:cNvSpPr>
            <a:spLocks noChangeArrowheads="1"/>
          </p:cNvSpPr>
          <p:nvPr/>
        </p:nvSpPr>
        <p:spPr bwMode="auto">
          <a:xfrm>
            <a:off x="2019300" y="50292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Water pressure valve is faulty</a:t>
            </a:r>
          </a:p>
        </p:txBody>
      </p:sp>
      <p:sp>
        <p:nvSpPr>
          <p:cNvPr id="12" name="Text Box 11">
            <a:extLst>
              <a:ext uri="{FF2B5EF4-FFF2-40B4-BE49-F238E27FC236}">
                <a16:creationId xmlns:a16="http://schemas.microsoft.com/office/drawing/2014/main" id="{CF2780D3-4406-4117-85F6-FD1764488CAA}"/>
              </a:ext>
            </a:extLst>
          </p:cNvPr>
          <p:cNvSpPr txBox="1">
            <a:spLocks noChangeArrowheads="1"/>
          </p:cNvSpPr>
          <p:nvPr/>
        </p:nvSpPr>
        <p:spPr bwMode="auto">
          <a:xfrm>
            <a:off x="2988000" y="5562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 name="AutoShape 2">
            <a:extLst>
              <a:ext uri="{FF2B5EF4-FFF2-40B4-BE49-F238E27FC236}">
                <a16:creationId xmlns:a16="http://schemas.microsoft.com/office/drawing/2014/main" id="{EC689817-3ACD-4827-AA05-B733F2ED3DDA}"/>
              </a:ext>
            </a:extLst>
          </p:cNvPr>
          <p:cNvSpPr>
            <a:spLocks noChangeArrowheads="1"/>
          </p:cNvSpPr>
          <p:nvPr/>
        </p:nvSpPr>
        <p:spPr bwMode="auto">
          <a:xfrm>
            <a:off x="4229100" y="34290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5" name="AutoShape 2">
            <a:extLst>
              <a:ext uri="{FF2B5EF4-FFF2-40B4-BE49-F238E27FC236}">
                <a16:creationId xmlns:a16="http://schemas.microsoft.com/office/drawing/2014/main" id="{8EE720FF-7981-4325-B25F-57919A71279C}"/>
              </a:ext>
            </a:extLst>
          </p:cNvPr>
          <p:cNvSpPr>
            <a:spLocks noChangeArrowheads="1"/>
          </p:cNvSpPr>
          <p:nvPr/>
        </p:nvSpPr>
        <p:spPr bwMode="auto">
          <a:xfrm>
            <a:off x="4232787" y="448351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8" name="AutoShape 2">
            <a:extLst>
              <a:ext uri="{FF2B5EF4-FFF2-40B4-BE49-F238E27FC236}">
                <a16:creationId xmlns:a16="http://schemas.microsoft.com/office/drawing/2014/main" id="{190F85FA-3033-4A4B-8342-055FE266D85E}"/>
              </a:ext>
            </a:extLst>
          </p:cNvPr>
          <p:cNvSpPr>
            <a:spLocks noChangeArrowheads="1"/>
          </p:cNvSpPr>
          <p:nvPr/>
        </p:nvSpPr>
        <p:spPr bwMode="auto">
          <a:xfrm>
            <a:off x="4229100" y="55626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Tree>
    <p:extLst>
      <p:ext uri="{BB962C8B-B14F-4D97-AF65-F5344CB8AC3E}">
        <p14:creationId xmlns:p14="http://schemas.microsoft.com/office/powerpoint/2010/main" val="188274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D31DDDEC-89F0-49B9-816B-842E6E8A10AA}"/>
              </a:ext>
            </a:extLst>
          </p:cNvPr>
          <p:cNvSpPr>
            <a:spLocks noChangeArrowheads="1"/>
          </p:cNvSpPr>
          <p:nvPr/>
        </p:nvSpPr>
        <p:spPr bwMode="auto">
          <a:xfrm>
            <a:off x="2019300" y="28956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Leak in overhead pipe</a:t>
            </a:r>
          </a:p>
        </p:txBody>
      </p:sp>
      <p:sp>
        <p:nvSpPr>
          <p:cNvPr id="4" name="Text Box 7">
            <a:extLst>
              <a:ext uri="{FF2B5EF4-FFF2-40B4-BE49-F238E27FC236}">
                <a16:creationId xmlns:a16="http://schemas.microsoft.com/office/drawing/2014/main" id="{F95BDF40-FA99-4C9B-9360-4B9DB6E68803}"/>
              </a:ext>
            </a:extLst>
          </p:cNvPr>
          <p:cNvSpPr txBox="1">
            <a:spLocks noChangeArrowheads="1"/>
          </p:cNvSpPr>
          <p:nvPr/>
        </p:nvSpPr>
        <p:spPr bwMode="auto">
          <a:xfrm>
            <a:off x="2988000" y="3429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2603010" name="Rectangle 2">
            <a:extLst>
              <a:ext uri="{FF2B5EF4-FFF2-40B4-BE49-F238E27FC236}">
                <a16:creationId xmlns:a16="http://schemas.microsoft.com/office/drawing/2014/main" id="{51D09F86-C911-4FEA-A361-20B5E0BC1340}"/>
              </a:ext>
            </a:extLst>
          </p:cNvPr>
          <p:cNvSpPr>
            <a:spLocks noGrp="1" noRot="1" noChangeArrowheads="1"/>
          </p:cNvSpPr>
          <p:nvPr>
            <p:ph type="title"/>
          </p:nvPr>
        </p:nvSpPr>
        <p:spPr/>
        <p:txBody>
          <a:bodyPr/>
          <a:lstStyle/>
          <a:p>
            <a:r>
              <a:rPr lang="en-US" altLang="en-US" dirty="0"/>
              <a:t>Root Cause Analysis Example</a:t>
            </a:r>
          </a:p>
        </p:txBody>
      </p:sp>
      <p:sp>
        <p:nvSpPr>
          <p:cNvPr id="2603011" name="Rectangle 3">
            <a:extLst>
              <a:ext uri="{FF2B5EF4-FFF2-40B4-BE49-F238E27FC236}">
                <a16:creationId xmlns:a16="http://schemas.microsoft.com/office/drawing/2014/main" id="{0EAC3468-BAC3-4212-AC24-A5CB2D0F6BBF}"/>
              </a:ext>
            </a:extLst>
          </p:cNvPr>
          <p:cNvSpPr>
            <a:spLocks noChangeArrowheads="1"/>
          </p:cNvSpPr>
          <p:nvPr/>
        </p:nvSpPr>
        <p:spPr bwMode="auto">
          <a:xfrm>
            <a:off x="2019300" y="18288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Puddle of water on the floor</a:t>
            </a:r>
          </a:p>
        </p:txBody>
      </p:sp>
      <p:sp>
        <p:nvSpPr>
          <p:cNvPr id="2603013" name="AutoShape 5">
            <a:extLst>
              <a:ext uri="{FF2B5EF4-FFF2-40B4-BE49-F238E27FC236}">
                <a16:creationId xmlns:a16="http://schemas.microsoft.com/office/drawing/2014/main" id="{AF213FDE-7BF1-4A27-84BB-DDE63764A6F6}"/>
              </a:ext>
            </a:extLst>
          </p:cNvPr>
          <p:cNvSpPr>
            <a:spLocks noChangeArrowheads="1"/>
          </p:cNvSpPr>
          <p:nvPr/>
        </p:nvSpPr>
        <p:spPr bwMode="auto">
          <a:xfrm>
            <a:off x="4229100" y="23622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2603014" name="Text Box 6">
            <a:extLst>
              <a:ext uri="{FF2B5EF4-FFF2-40B4-BE49-F238E27FC236}">
                <a16:creationId xmlns:a16="http://schemas.microsoft.com/office/drawing/2014/main" id="{CB4DE329-9B0C-45AA-BCD5-3EC4B0C4A65D}"/>
              </a:ext>
            </a:extLst>
          </p:cNvPr>
          <p:cNvSpPr txBox="1">
            <a:spLocks noChangeArrowheads="1"/>
          </p:cNvSpPr>
          <p:nvPr/>
        </p:nvSpPr>
        <p:spPr bwMode="auto">
          <a:xfrm>
            <a:off x="29880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6" name="Rectangle 3">
            <a:extLst>
              <a:ext uri="{FF2B5EF4-FFF2-40B4-BE49-F238E27FC236}">
                <a16:creationId xmlns:a16="http://schemas.microsoft.com/office/drawing/2014/main" id="{76A7ACE8-0C4B-4F36-9DFD-9648FAD1183B}"/>
              </a:ext>
            </a:extLst>
          </p:cNvPr>
          <p:cNvSpPr>
            <a:spLocks noChangeArrowheads="1"/>
          </p:cNvSpPr>
          <p:nvPr/>
        </p:nvSpPr>
        <p:spPr bwMode="auto">
          <a:xfrm>
            <a:off x="2019300" y="39624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Water pressure is set too high</a:t>
            </a:r>
          </a:p>
        </p:txBody>
      </p:sp>
      <p:sp>
        <p:nvSpPr>
          <p:cNvPr id="7" name="Text Box 9">
            <a:extLst>
              <a:ext uri="{FF2B5EF4-FFF2-40B4-BE49-F238E27FC236}">
                <a16:creationId xmlns:a16="http://schemas.microsoft.com/office/drawing/2014/main" id="{42195580-1EFD-4805-81C4-6F4317061BBB}"/>
              </a:ext>
            </a:extLst>
          </p:cNvPr>
          <p:cNvSpPr txBox="1">
            <a:spLocks noChangeArrowheads="1"/>
          </p:cNvSpPr>
          <p:nvPr/>
        </p:nvSpPr>
        <p:spPr bwMode="auto">
          <a:xfrm>
            <a:off x="2988000" y="449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10" name="Rectangle 3">
            <a:extLst>
              <a:ext uri="{FF2B5EF4-FFF2-40B4-BE49-F238E27FC236}">
                <a16:creationId xmlns:a16="http://schemas.microsoft.com/office/drawing/2014/main" id="{2FC83DAF-C8B0-431C-B0BD-51661122D3BA}"/>
              </a:ext>
            </a:extLst>
          </p:cNvPr>
          <p:cNvSpPr>
            <a:spLocks noChangeArrowheads="1"/>
          </p:cNvSpPr>
          <p:nvPr/>
        </p:nvSpPr>
        <p:spPr bwMode="auto">
          <a:xfrm>
            <a:off x="2019300" y="502920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800" b="1">
                <a:latin typeface="Arial" panose="020B0604020202020204" pitchFamily="34" charset="0"/>
              </a:rPr>
              <a:t>Water pressure valve is faulty</a:t>
            </a:r>
          </a:p>
        </p:txBody>
      </p:sp>
      <p:sp>
        <p:nvSpPr>
          <p:cNvPr id="12" name="Text Box 11">
            <a:extLst>
              <a:ext uri="{FF2B5EF4-FFF2-40B4-BE49-F238E27FC236}">
                <a16:creationId xmlns:a16="http://schemas.microsoft.com/office/drawing/2014/main" id="{CF2780D3-4406-4117-85F6-FD1764488CAA}"/>
              </a:ext>
            </a:extLst>
          </p:cNvPr>
          <p:cNvSpPr txBox="1">
            <a:spLocks noChangeArrowheads="1"/>
          </p:cNvSpPr>
          <p:nvPr/>
        </p:nvSpPr>
        <p:spPr bwMode="auto">
          <a:xfrm>
            <a:off x="2988000" y="5562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Arial" panose="020B0604020202020204" pitchFamily="34" charset="0"/>
              </a:rPr>
              <a:t>Why?</a:t>
            </a:r>
          </a:p>
        </p:txBody>
      </p:sp>
      <p:sp>
        <p:nvSpPr>
          <p:cNvPr id="14" name="Rectangle 2">
            <a:extLst>
              <a:ext uri="{FF2B5EF4-FFF2-40B4-BE49-F238E27FC236}">
                <a16:creationId xmlns:a16="http://schemas.microsoft.com/office/drawing/2014/main" id="{1948F3D1-80B6-468A-A84E-8B404B06EF8F}"/>
              </a:ext>
            </a:extLst>
          </p:cNvPr>
          <p:cNvSpPr>
            <a:spLocks noChangeArrowheads="1"/>
          </p:cNvSpPr>
          <p:nvPr/>
        </p:nvSpPr>
        <p:spPr bwMode="auto">
          <a:xfrm>
            <a:off x="2019300" y="6108290"/>
            <a:ext cx="5105400" cy="533400"/>
          </a:xfrm>
          <a:prstGeom prst="rect">
            <a:avLst/>
          </a:prstGeom>
          <a:solidFill>
            <a:schemeClr val="bg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en-US" sz="1600" b="1">
                <a:latin typeface="Arial" panose="020B0604020202020204" pitchFamily="34" charset="0"/>
              </a:rPr>
              <a:t>Valve not in preventative maintenance program</a:t>
            </a:r>
          </a:p>
        </p:txBody>
      </p:sp>
      <p:sp>
        <p:nvSpPr>
          <p:cNvPr id="16" name="WordArt 10">
            <a:extLst>
              <a:ext uri="{FF2B5EF4-FFF2-40B4-BE49-F238E27FC236}">
                <a16:creationId xmlns:a16="http://schemas.microsoft.com/office/drawing/2014/main" id="{ADBFF7B3-89AB-49BE-8307-A49C3C4F5DAC}"/>
              </a:ext>
            </a:extLst>
          </p:cNvPr>
          <p:cNvSpPr>
            <a:spLocks noChangeArrowheads="1" noChangeShapeType="1" noTextEdit="1"/>
          </p:cNvSpPr>
          <p:nvPr/>
        </p:nvSpPr>
        <p:spPr bwMode="auto">
          <a:xfrm rot="731019">
            <a:off x="304700" y="5710544"/>
            <a:ext cx="1524000" cy="11430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n-AU" sz="3600" kern="10" dirty="0">
                <a:ln w="9525">
                  <a:solidFill>
                    <a:srgbClr val="000000"/>
                  </a:solidFill>
                  <a:round/>
                  <a:headEnd type="none" w="sm" len="sm"/>
                  <a:tailEnd type="none" w="sm" len="sm"/>
                </a:ln>
                <a:solidFill>
                  <a:srgbClr val="FF0000"/>
                </a:solidFill>
                <a:latin typeface="Arial Black" panose="020B0A04020102020204" pitchFamily="34" charset="0"/>
              </a:rPr>
              <a:t>Root Cause</a:t>
            </a:r>
          </a:p>
        </p:txBody>
      </p:sp>
      <p:sp>
        <p:nvSpPr>
          <p:cNvPr id="2" name="AutoShape 2">
            <a:extLst>
              <a:ext uri="{FF2B5EF4-FFF2-40B4-BE49-F238E27FC236}">
                <a16:creationId xmlns:a16="http://schemas.microsoft.com/office/drawing/2014/main" id="{EC689817-3ACD-4827-AA05-B733F2ED3DDA}"/>
              </a:ext>
            </a:extLst>
          </p:cNvPr>
          <p:cNvSpPr>
            <a:spLocks noChangeArrowheads="1"/>
          </p:cNvSpPr>
          <p:nvPr/>
        </p:nvSpPr>
        <p:spPr bwMode="auto">
          <a:xfrm>
            <a:off x="4229100" y="34290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5" name="AutoShape 2">
            <a:extLst>
              <a:ext uri="{FF2B5EF4-FFF2-40B4-BE49-F238E27FC236}">
                <a16:creationId xmlns:a16="http://schemas.microsoft.com/office/drawing/2014/main" id="{8EE720FF-7981-4325-B25F-57919A71279C}"/>
              </a:ext>
            </a:extLst>
          </p:cNvPr>
          <p:cNvSpPr>
            <a:spLocks noChangeArrowheads="1"/>
          </p:cNvSpPr>
          <p:nvPr/>
        </p:nvSpPr>
        <p:spPr bwMode="auto">
          <a:xfrm>
            <a:off x="4232787" y="448351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8" name="AutoShape 2">
            <a:extLst>
              <a:ext uri="{FF2B5EF4-FFF2-40B4-BE49-F238E27FC236}">
                <a16:creationId xmlns:a16="http://schemas.microsoft.com/office/drawing/2014/main" id="{190F85FA-3033-4A4B-8342-055FE266D85E}"/>
              </a:ext>
            </a:extLst>
          </p:cNvPr>
          <p:cNvSpPr>
            <a:spLocks noChangeArrowheads="1"/>
          </p:cNvSpPr>
          <p:nvPr/>
        </p:nvSpPr>
        <p:spPr bwMode="auto">
          <a:xfrm>
            <a:off x="4229100" y="5562600"/>
            <a:ext cx="685800" cy="609600"/>
          </a:xfrm>
          <a:prstGeom prst="downArrow">
            <a:avLst>
              <a:gd name="adj1" fmla="val 50000"/>
              <a:gd name="adj2" fmla="val 25000"/>
            </a:avLst>
          </a:prstGeom>
          <a:solidFill>
            <a:schemeClr val="bg1"/>
          </a:solidFill>
          <a:ln w="254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Tree>
    <p:extLst>
      <p:ext uri="{BB962C8B-B14F-4D97-AF65-F5344CB8AC3E}">
        <p14:creationId xmlns:p14="http://schemas.microsoft.com/office/powerpoint/2010/main" val="277386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3250" name="Rectangle 2">
            <a:extLst>
              <a:ext uri="{FF2B5EF4-FFF2-40B4-BE49-F238E27FC236}">
                <a16:creationId xmlns:a16="http://schemas.microsoft.com/office/drawing/2014/main" id="{DE920400-2520-41CA-972E-086064FC656D}"/>
              </a:ext>
            </a:extLst>
          </p:cNvPr>
          <p:cNvSpPr>
            <a:spLocks noGrp="1" noRot="1" noChangeArrowheads="1"/>
          </p:cNvSpPr>
          <p:nvPr>
            <p:ph type="title"/>
          </p:nvPr>
        </p:nvSpPr>
        <p:spPr/>
        <p:txBody>
          <a:bodyPr/>
          <a:lstStyle/>
          <a:p>
            <a:r>
              <a:rPr lang="en-US" altLang="en-US"/>
              <a:t>Corrective Action</a:t>
            </a:r>
          </a:p>
        </p:txBody>
      </p:sp>
      <p:sp>
        <p:nvSpPr>
          <p:cNvPr id="2613251" name="Rectangle 3">
            <a:extLst>
              <a:ext uri="{FF2B5EF4-FFF2-40B4-BE49-F238E27FC236}">
                <a16:creationId xmlns:a16="http://schemas.microsoft.com/office/drawing/2014/main" id="{B947EB83-C6AF-4C64-A068-096FE0806620}"/>
              </a:ext>
            </a:extLst>
          </p:cNvPr>
          <p:cNvSpPr>
            <a:spLocks noGrp="1" noChangeArrowheads="1"/>
          </p:cNvSpPr>
          <p:nvPr>
            <p:ph type="body" idx="1"/>
          </p:nvPr>
        </p:nvSpPr>
        <p:spPr/>
        <p:txBody>
          <a:bodyPr/>
          <a:lstStyle/>
          <a:p>
            <a:r>
              <a:rPr lang="en-US" altLang="en-US" i="1" u="sng" dirty="0"/>
              <a:t>Permanent</a:t>
            </a:r>
            <a:r>
              <a:rPr lang="en-US" altLang="en-US" dirty="0"/>
              <a:t> – Water pressure valves placed in preventative maintenance program.</a:t>
            </a:r>
          </a:p>
          <a:p>
            <a:endParaRPr lang="en-US" altLang="en-US" dirty="0"/>
          </a:p>
          <a:p>
            <a:r>
              <a:rPr lang="en-US" altLang="en-US" i="1" u="sng" dirty="0"/>
              <a:t>Preventive</a:t>
            </a:r>
            <a:r>
              <a:rPr lang="en-US" altLang="en-US" dirty="0"/>
              <a:t> – Developed checklist form to ensure new equipment is reviewed for possible inclusion in preventative maintenance program.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Takeaways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447675" indent="-361950">
              <a:spcBef>
                <a:spcPts val="0"/>
              </a:spcBef>
              <a:spcAft>
                <a:spcPts val="0"/>
              </a:spcAft>
              <a:buFont typeface="Arial" panose="020B0604020202020204" pitchFamily="34" charset="0"/>
              <a:buChar char="•"/>
            </a:pPr>
            <a:r>
              <a:rPr lang="en-US" altLang="en-US" sz="2300" dirty="0"/>
              <a:t>The result of RCA is only as good as the quality of the collected data.</a:t>
            </a:r>
          </a:p>
          <a:p>
            <a:pPr marL="447675" indent="-361950">
              <a:spcBef>
                <a:spcPts val="0"/>
              </a:spcBef>
              <a:spcAft>
                <a:spcPts val="0"/>
              </a:spcAft>
              <a:buFont typeface="Arial" panose="020B0604020202020204" pitchFamily="34" charset="0"/>
              <a:buChar char="•"/>
            </a:pPr>
            <a:r>
              <a:rPr lang="en-US" altLang="en-US" sz="2300" dirty="0"/>
              <a:t>One has to understand </a:t>
            </a:r>
            <a:r>
              <a:rPr lang="en-US" altLang="en-US" sz="2300" u="sng" dirty="0"/>
              <a:t>what has happened </a:t>
            </a:r>
            <a:r>
              <a:rPr lang="en-US" altLang="en-US" sz="2300" dirty="0"/>
              <a:t>before you can understand </a:t>
            </a:r>
            <a:r>
              <a:rPr lang="en-US" altLang="en-US" sz="2300" u="sng" dirty="0"/>
              <a:t>why it happened</a:t>
            </a:r>
            <a:r>
              <a:rPr lang="en-US" altLang="en-US" sz="2300" dirty="0"/>
              <a:t>.</a:t>
            </a:r>
          </a:p>
          <a:p>
            <a:pPr marL="447675" indent="-361950">
              <a:spcBef>
                <a:spcPts val="0"/>
              </a:spcBef>
              <a:spcAft>
                <a:spcPts val="0"/>
              </a:spcAft>
              <a:buFont typeface="Arial" panose="020B0604020202020204" pitchFamily="34" charset="0"/>
              <a:buChar char="•"/>
            </a:pPr>
            <a:r>
              <a:rPr lang="en-US" altLang="en-US" sz="2300" dirty="0"/>
              <a:t>It is impossible to solve all human performance problems with discipline, training, and procedures.</a:t>
            </a:r>
          </a:p>
          <a:p>
            <a:pPr marL="447675" indent="-361950">
              <a:spcBef>
                <a:spcPts val="0"/>
              </a:spcBef>
              <a:spcAft>
                <a:spcPts val="0"/>
              </a:spcAft>
              <a:buFont typeface="Arial" panose="020B0604020202020204" pitchFamily="34" charset="0"/>
              <a:buChar char="•"/>
            </a:pPr>
            <a:r>
              <a:rPr lang="en-US" altLang="en-US" sz="2300" dirty="0"/>
              <a:t>Even if the root causes are found, it is still hard to see the effective relationship between the “root” and the “weed”.</a:t>
            </a:r>
          </a:p>
        </p:txBody>
      </p:sp>
      <p:sp>
        <p:nvSpPr>
          <p:cNvPr id="5" name="Slide Number Placeholder 4"/>
          <p:cNvSpPr>
            <a:spLocks noGrp="1"/>
          </p:cNvSpPr>
          <p:nvPr>
            <p:ph type="sldNum" sz="quarter" idx="12"/>
          </p:nvPr>
        </p:nvSpPr>
        <p:spPr/>
        <p:txBody>
          <a:bodyPr/>
          <a:lstStyle/>
          <a:p>
            <a:fld id="{4556B232-9F89-4083-B3BB-DDC8E5903F80}" type="slidenum">
              <a:rPr lang="en-US" smtClean="0"/>
              <a:t>25</a:t>
            </a:fld>
            <a:endParaRPr lang="en-US" dirty="0"/>
          </a:p>
        </p:txBody>
      </p:sp>
    </p:spTree>
    <p:extLst>
      <p:ext uri="{BB962C8B-B14F-4D97-AF65-F5344CB8AC3E}">
        <p14:creationId xmlns:p14="http://schemas.microsoft.com/office/powerpoint/2010/main" val="220038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altLang="zh-CN" sz="3600" b="1" i="1" dirty="0">
                <a:latin typeface="Tahoma" pitchFamily="34" charset="0"/>
                <a:ea typeface="Tahoma" pitchFamily="34" charset="0"/>
                <a:cs typeface="Tahoma" pitchFamily="34" charset="0"/>
              </a:rPr>
              <a:t>Advanced reading - </a:t>
            </a:r>
            <a:br>
              <a:rPr lang="en-US" altLang="zh-CN" sz="3600" b="1" i="1" dirty="0">
                <a:latin typeface="Tahoma" pitchFamily="34" charset="0"/>
                <a:ea typeface="Tahoma" pitchFamily="34" charset="0"/>
                <a:cs typeface="Tahoma" pitchFamily="34" charset="0"/>
              </a:rPr>
            </a:br>
            <a:r>
              <a:rPr lang="en-US" altLang="zh-CN" sz="2800" b="1" i="1" dirty="0">
                <a:latin typeface="Tahoma" pitchFamily="34" charset="0"/>
                <a:ea typeface="Tahoma" pitchFamily="34" charset="0"/>
                <a:cs typeface="Tahoma" pitchFamily="34" charset="0"/>
              </a:rPr>
              <a:t>Probability and Association Rules</a:t>
            </a:r>
            <a:endParaRPr lang="en-US" sz="3600" b="1" i="1"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26</a:t>
            </a:fld>
            <a:endParaRPr lang="en-US" sz="1400" dirty="0"/>
          </a:p>
        </p:txBody>
      </p:sp>
    </p:spTree>
    <p:extLst>
      <p:ext uri="{BB962C8B-B14F-4D97-AF65-F5344CB8AC3E}">
        <p14:creationId xmlns:p14="http://schemas.microsoft.com/office/powerpoint/2010/main" val="307715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i="1" u="sng" dirty="0"/>
              <a:t>Uncertainty</a:t>
            </a:r>
            <a:r>
              <a:rPr lang="en-US" sz="2000" dirty="0"/>
              <a:t> is an ever-present fact of life for decision makers. Much time and effort are spent trying to plan for and respond to uncertainty.</a:t>
            </a:r>
          </a:p>
          <a:p>
            <a:pPr marL="342900" indent="-342900">
              <a:buFont typeface="Arial" panose="020B0604020202020204" pitchFamily="34" charset="0"/>
              <a:buChar char="•"/>
            </a:pPr>
            <a:r>
              <a:rPr lang="en-US" sz="2000" i="1" u="sng" dirty="0"/>
              <a:t>Probability</a:t>
            </a:r>
            <a:r>
              <a:rPr lang="en-US" sz="2000" dirty="0"/>
              <a:t> is the numerical measure of the likelihood that an event will occur.</a:t>
            </a:r>
          </a:p>
          <a:p>
            <a:pPr lvl="1"/>
            <a:r>
              <a:rPr lang="en-US" sz="1800" dirty="0"/>
              <a:t>Extremely helpful in providing additional information about an event.</a:t>
            </a:r>
          </a:p>
          <a:p>
            <a:pPr lvl="1"/>
            <a:r>
              <a:rPr lang="en-US" sz="1800" dirty="0"/>
              <a:t>Can be used to help a decision maker evaluate possible actions and determine best course of action.</a:t>
            </a:r>
          </a:p>
        </p:txBody>
      </p:sp>
      <p:sp>
        <p:nvSpPr>
          <p:cNvPr id="5" name="Title 4">
            <a:extLst>
              <a:ext uri="{FF2B5EF4-FFF2-40B4-BE49-F238E27FC236}">
                <a16:creationId xmlns:a16="http://schemas.microsoft.com/office/drawing/2014/main" id="{6F5BCB50-4B44-43F2-8141-8D72860B4850}"/>
              </a:ext>
            </a:extLst>
          </p:cNvPr>
          <p:cNvSpPr>
            <a:spLocks noGrp="1"/>
          </p:cNvSpPr>
          <p:nvPr>
            <p:ph type="title"/>
          </p:nvPr>
        </p:nvSpPr>
        <p:spPr/>
        <p:txBody>
          <a:bodyPr/>
          <a:lstStyle/>
          <a:p>
            <a:r>
              <a:rPr lang="en-AU" dirty="0"/>
              <a:t>Events and Probabilities</a:t>
            </a:r>
          </a:p>
        </p:txBody>
      </p:sp>
    </p:spTree>
    <p:extLst>
      <p:ext uri="{BB962C8B-B14F-4D97-AF65-F5344CB8AC3E}">
        <p14:creationId xmlns:p14="http://schemas.microsoft.com/office/powerpoint/2010/main" val="90152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 </a:t>
            </a:r>
            <a:r>
              <a:rPr lang="en-US" i="1" u="sng" dirty="0"/>
              <a:t>random experiment </a:t>
            </a:r>
            <a:r>
              <a:rPr lang="en-US" dirty="0"/>
              <a:t>is a process that generates well-defined </a:t>
            </a:r>
            <a:r>
              <a:rPr lang="en-US" i="1" u="sng" dirty="0"/>
              <a:t>experimental outcomes</a:t>
            </a:r>
            <a:r>
              <a:rPr lang="en-US" dirty="0"/>
              <a:t>.</a:t>
            </a:r>
          </a:p>
          <a:p>
            <a:pPr marL="342900" indent="-342900">
              <a:buFont typeface="Arial" panose="020B0604020202020204" pitchFamily="34" charset="0"/>
              <a:buChar char="•"/>
            </a:pPr>
            <a:r>
              <a:rPr lang="en-US" dirty="0"/>
              <a:t>Examples:</a:t>
            </a:r>
          </a:p>
        </p:txBody>
      </p:sp>
      <p:graphicFrame>
        <p:nvGraphicFramePr>
          <p:cNvPr id="4" name="Table Placeholder 9">
            <a:extLst>
              <a:ext uri="{FF2B5EF4-FFF2-40B4-BE49-F238E27FC236}">
                <a16:creationId xmlns:a16="http://schemas.microsoft.com/office/drawing/2014/main" id="{8A1C3FB1-B66B-470C-9B02-F7CB33F154BC}"/>
              </a:ext>
            </a:extLst>
          </p:cNvPr>
          <p:cNvGraphicFramePr>
            <a:graphicFrameLocks/>
          </p:cNvGraphicFramePr>
          <p:nvPr>
            <p:extLst>
              <p:ext uri="{D42A27DB-BD31-4B8C-83A1-F6EECF244321}">
                <p14:modId xmlns:p14="http://schemas.microsoft.com/office/powerpoint/2010/main" val="3044046181"/>
              </p:ext>
            </p:extLst>
          </p:nvPr>
        </p:nvGraphicFramePr>
        <p:xfrm>
          <a:off x="628650" y="3962400"/>
          <a:ext cx="7886700" cy="224028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1758025966"/>
                    </a:ext>
                  </a:extLst>
                </a:gridCol>
                <a:gridCol w="3943350">
                  <a:extLst>
                    <a:ext uri="{9D8B030D-6E8A-4147-A177-3AD203B41FA5}">
                      <a16:colId xmlns:a16="http://schemas.microsoft.com/office/drawing/2014/main" val="2790104978"/>
                    </a:ext>
                  </a:extLst>
                </a:gridCol>
              </a:tblGrid>
              <a:tr h="297180">
                <a:tc>
                  <a:txBody>
                    <a:bodyPr/>
                    <a:lstStyle/>
                    <a:p>
                      <a:r>
                        <a:rPr lang="en-US" sz="1500" b="1" dirty="0"/>
                        <a:t>Random Experiment</a:t>
                      </a:r>
                    </a:p>
                  </a:txBody>
                  <a:tcPr marL="68580" marR="68580" marT="34290" marB="34290"/>
                </a:tc>
                <a:tc>
                  <a:txBody>
                    <a:bodyPr/>
                    <a:lstStyle/>
                    <a:p>
                      <a:r>
                        <a:rPr lang="en-US" sz="1500" b="1" dirty="0"/>
                        <a:t>Experimental Outcomes</a:t>
                      </a:r>
                    </a:p>
                  </a:txBody>
                  <a:tcPr marL="68580" marR="68580" marT="34290" marB="34290"/>
                </a:tc>
                <a:extLst>
                  <a:ext uri="{0D108BD9-81ED-4DB2-BD59-A6C34878D82A}">
                    <a16:rowId xmlns:a16="http://schemas.microsoft.com/office/drawing/2014/main" val="1894287714"/>
                  </a:ext>
                </a:extLst>
              </a:tr>
              <a:tr h="297180">
                <a:tc>
                  <a:txBody>
                    <a:bodyPr/>
                    <a:lstStyle/>
                    <a:p>
                      <a:r>
                        <a:rPr lang="en-US" sz="1500" dirty="0"/>
                        <a:t>Toss a coin</a:t>
                      </a:r>
                    </a:p>
                  </a:txBody>
                  <a:tcPr marL="68580" marR="68580" marT="34290" marB="34290"/>
                </a:tc>
                <a:tc>
                  <a:txBody>
                    <a:bodyPr/>
                    <a:lstStyle/>
                    <a:p>
                      <a:r>
                        <a:rPr lang="en-US" sz="1500" dirty="0"/>
                        <a:t>Head, tail</a:t>
                      </a:r>
                    </a:p>
                  </a:txBody>
                  <a:tcPr marL="68580" marR="68580" marT="34290" marB="34290"/>
                </a:tc>
                <a:extLst>
                  <a:ext uri="{0D108BD9-81ED-4DB2-BD59-A6C34878D82A}">
                    <a16:rowId xmlns:a16="http://schemas.microsoft.com/office/drawing/2014/main" val="3760096672"/>
                  </a:ext>
                </a:extLst>
              </a:tr>
              <a:tr h="297180">
                <a:tc>
                  <a:txBody>
                    <a:bodyPr/>
                    <a:lstStyle/>
                    <a:p>
                      <a:r>
                        <a:rPr lang="en-US" sz="1500" dirty="0"/>
                        <a:t>Roll a die</a:t>
                      </a:r>
                    </a:p>
                  </a:txBody>
                  <a:tcPr marL="68580" marR="68580" marT="34290" marB="34290"/>
                </a:tc>
                <a:tc>
                  <a:txBody>
                    <a:bodyPr/>
                    <a:lstStyle/>
                    <a:p>
                      <a:r>
                        <a:rPr lang="en-US" sz="1500" dirty="0"/>
                        <a:t>1, 2, 3, 4, 5, 6</a:t>
                      </a:r>
                    </a:p>
                  </a:txBody>
                  <a:tcPr marL="68580" marR="68580" marT="34290" marB="34290"/>
                </a:tc>
                <a:extLst>
                  <a:ext uri="{0D108BD9-81ED-4DB2-BD59-A6C34878D82A}">
                    <a16:rowId xmlns:a16="http://schemas.microsoft.com/office/drawing/2014/main" val="3628612491"/>
                  </a:ext>
                </a:extLst>
              </a:tr>
              <a:tr h="297180">
                <a:tc>
                  <a:txBody>
                    <a:bodyPr/>
                    <a:lstStyle/>
                    <a:p>
                      <a:r>
                        <a:rPr lang="en-US" sz="1500" dirty="0"/>
                        <a:t>Conduct a sales call</a:t>
                      </a:r>
                    </a:p>
                  </a:txBody>
                  <a:tcPr marL="68580" marR="68580" marT="34290" marB="34290"/>
                </a:tc>
                <a:tc>
                  <a:txBody>
                    <a:bodyPr/>
                    <a:lstStyle/>
                    <a:p>
                      <a:r>
                        <a:rPr lang="en-US" sz="1500" dirty="0"/>
                        <a:t>Purchase, no purchase</a:t>
                      </a:r>
                    </a:p>
                  </a:txBody>
                  <a:tcPr marL="68580" marR="68580" marT="34290" marB="34290"/>
                </a:tc>
                <a:extLst>
                  <a:ext uri="{0D108BD9-81ED-4DB2-BD59-A6C34878D82A}">
                    <a16:rowId xmlns:a16="http://schemas.microsoft.com/office/drawing/2014/main" val="767355910"/>
                  </a:ext>
                </a:extLst>
              </a:tr>
              <a:tr h="525780">
                <a:tc>
                  <a:txBody>
                    <a:bodyPr/>
                    <a:lstStyle/>
                    <a:p>
                      <a:r>
                        <a:rPr lang="en-US" sz="1500" dirty="0"/>
                        <a:t>Hold a particular share of stock for one year</a:t>
                      </a:r>
                    </a:p>
                  </a:txBody>
                  <a:tcPr marL="68580" marR="68580" marT="34290" marB="34290"/>
                </a:tc>
                <a:tc>
                  <a:txBody>
                    <a:bodyPr/>
                    <a:lstStyle/>
                    <a:p>
                      <a:r>
                        <a:rPr lang="en-US" sz="1500" dirty="0"/>
                        <a:t>Price of stock goes up, price of stock goes down, no change in stock price</a:t>
                      </a:r>
                    </a:p>
                  </a:txBody>
                  <a:tcPr marL="68580" marR="68580" marT="34290" marB="34290"/>
                </a:tc>
                <a:extLst>
                  <a:ext uri="{0D108BD9-81ED-4DB2-BD59-A6C34878D82A}">
                    <a16:rowId xmlns:a16="http://schemas.microsoft.com/office/drawing/2014/main" val="3630363663"/>
                  </a:ext>
                </a:extLst>
              </a:tr>
              <a:tr h="525780">
                <a:tc>
                  <a:txBody>
                    <a:bodyPr/>
                    <a:lstStyle/>
                    <a:p>
                      <a:r>
                        <a:rPr lang="en-US" sz="1500" dirty="0"/>
                        <a:t>Reduce price of product</a:t>
                      </a:r>
                    </a:p>
                  </a:txBody>
                  <a:tcPr marL="68580" marR="68580" marT="34290" marB="34290"/>
                </a:tc>
                <a:tc>
                  <a:txBody>
                    <a:bodyPr/>
                    <a:lstStyle/>
                    <a:p>
                      <a:r>
                        <a:rPr lang="en-US" sz="1500" dirty="0"/>
                        <a:t>Demand goes up, demand goes down, no change in demand</a:t>
                      </a:r>
                    </a:p>
                  </a:txBody>
                  <a:tcPr marL="68580" marR="68580" marT="34290" marB="34290"/>
                </a:tc>
                <a:extLst>
                  <a:ext uri="{0D108BD9-81ED-4DB2-BD59-A6C34878D82A}">
                    <a16:rowId xmlns:a16="http://schemas.microsoft.com/office/drawing/2014/main" val="1907420871"/>
                  </a:ext>
                </a:extLst>
              </a:tr>
            </a:tbl>
          </a:graphicData>
        </a:graphic>
      </p:graphicFrame>
      <p:sp>
        <p:nvSpPr>
          <p:cNvPr id="5" name="Title 4">
            <a:extLst>
              <a:ext uri="{FF2B5EF4-FFF2-40B4-BE49-F238E27FC236}">
                <a16:creationId xmlns:a16="http://schemas.microsoft.com/office/drawing/2014/main" id="{CA0F15F2-5883-485D-BE61-1D9CC95C7537}"/>
              </a:ext>
            </a:extLst>
          </p:cNvPr>
          <p:cNvSpPr>
            <a:spLocks noGrp="1"/>
          </p:cNvSpPr>
          <p:nvPr>
            <p:ph type="title"/>
          </p:nvPr>
        </p:nvSpPr>
        <p:spPr>
          <a:xfrm>
            <a:off x="228600" y="546652"/>
            <a:ext cx="8690112" cy="1066800"/>
          </a:xfrm>
        </p:spPr>
        <p:txBody>
          <a:bodyPr/>
          <a:lstStyle/>
          <a:p>
            <a:r>
              <a:rPr lang="en-AU" dirty="0"/>
              <a:t>Events and Probabilities</a:t>
            </a:r>
          </a:p>
        </p:txBody>
      </p:sp>
    </p:spTree>
    <p:extLst>
      <p:ext uri="{BB962C8B-B14F-4D97-AF65-F5344CB8AC3E}">
        <p14:creationId xmlns:p14="http://schemas.microsoft.com/office/powerpoint/2010/main" val="170832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2000" dirty="0"/>
              <a:t>Example: California Power &amp; Light Company (CP&amp;L).</a:t>
            </a:r>
          </a:p>
          <a:p>
            <a:pPr marL="342900" indent="-342900">
              <a:lnSpc>
                <a:spcPct val="100000"/>
              </a:lnSpc>
              <a:buFont typeface="Arial" panose="020B0604020202020204" pitchFamily="34" charset="0"/>
              <a:buChar char="•"/>
            </a:pPr>
            <a:r>
              <a:rPr lang="en-US" sz="2000" dirty="0"/>
              <a:t>CP&amp;L is starting a project designed to increase the generating capacity of one of its plants in southern California.</a:t>
            </a:r>
          </a:p>
          <a:p>
            <a:pPr marL="342900" indent="-342900">
              <a:lnSpc>
                <a:spcPct val="100000"/>
              </a:lnSpc>
              <a:buFont typeface="Arial" panose="020B0604020202020204" pitchFamily="34" charset="0"/>
              <a:buChar char="•"/>
            </a:pPr>
            <a:r>
              <a:rPr lang="en-US" sz="2000" dirty="0"/>
              <a:t>Analysis of similar construction projects indicates that the possible completion times for the project are 8, 9, 10, 11, and 12 months.</a:t>
            </a:r>
          </a:p>
        </p:txBody>
      </p:sp>
      <p:pic>
        <p:nvPicPr>
          <p:cNvPr id="4" name="Picture Placeholder 11" descr="This table shows the completion times, number of past projects having the completion times, and the probability of outcome for 40 CP&amp;L Projects. The first column shows the completion time stated in months. Row one is 8, Row two is 9, Row three is 10, Row four is 11, and Row five is 12. The second column shows the number of past projects having this completion time. Row one is 6, Row two is 10, Row three is 12, Row four is 6, Row five is 6, and Row six shows a total of 40. The third column calculates the probability of outcome. Row one is 6 divided by 40 = 0.15. Row two is 10 divided by 40 = 0.25. Row three is 12 divided by 40 = 0.30. Row four is 6 divided by 40 = 0.15. Row five is 6 divided by 40 = 0.15. Row six shows a total of 1.00.">
            <a:extLst>
              <a:ext uri="{FF2B5EF4-FFF2-40B4-BE49-F238E27FC236}">
                <a16:creationId xmlns:a16="http://schemas.microsoft.com/office/drawing/2014/main" id="{2AE3B80C-A258-464A-898E-82710A2047C0}"/>
              </a:ext>
            </a:extLst>
          </p:cNvPr>
          <p:cNvPicPr>
            <a:picLocks noChangeAspect="1"/>
          </p:cNvPicPr>
          <p:nvPr/>
        </p:nvPicPr>
        <p:blipFill rotWithShape="1">
          <a:blip r:embed="rId3">
            <a:extLst>
              <a:ext uri="{28A0092B-C50C-407E-A947-70E740481C1C}">
                <a14:useLocalDpi xmlns:a14="http://schemas.microsoft.com/office/drawing/2010/main" val="0"/>
              </a:ext>
            </a:extLst>
          </a:blip>
          <a:srcRect l="2732" t="13509" r="6633" b="11791"/>
          <a:stretch/>
        </p:blipFill>
        <p:spPr>
          <a:xfrm>
            <a:off x="1474256" y="4114800"/>
            <a:ext cx="6195487" cy="2083451"/>
          </a:xfrm>
          <a:prstGeom prst="rect">
            <a:avLst/>
          </a:prstGeom>
        </p:spPr>
      </p:pic>
      <p:sp>
        <p:nvSpPr>
          <p:cNvPr id="7" name="Title 4">
            <a:extLst>
              <a:ext uri="{FF2B5EF4-FFF2-40B4-BE49-F238E27FC236}">
                <a16:creationId xmlns:a16="http://schemas.microsoft.com/office/drawing/2014/main" id="{00CBE8E0-4913-479A-B7DF-50523AE70636}"/>
              </a:ext>
            </a:extLst>
          </p:cNvPr>
          <p:cNvSpPr>
            <a:spLocks noGrp="1"/>
          </p:cNvSpPr>
          <p:nvPr>
            <p:ph type="title"/>
          </p:nvPr>
        </p:nvSpPr>
        <p:spPr>
          <a:xfrm>
            <a:off x="228600" y="546652"/>
            <a:ext cx="8690112" cy="1066800"/>
          </a:xfrm>
        </p:spPr>
        <p:txBody>
          <a:bodyPr/>
          <a:lstStyle/>
          <a:p>
            <a:r>
              <a:rPr lang="en-AU" dirty="0"/>
              <a:t>Events and Probabilities</a:t>
            </a:r>
          </a:p>
        </p:txBody>
      </p:sp>
    </p:spTree>
    <p:extLst>
      <p:ext uri="{BB962C8B-B14F-4D97-AF65-F5344CB8AC3E}">
        <p14:creationId xmlns:p14="http://schemas.microsoft.com/office/powerpoint/2010/main" val="183476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a root cause?</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spcBef>
                <a:spcPts val="0"/>
              </a:spcBef>
              <a:spcAft>
                <a:spcPts val="0"/>
              </a:spcAft>
              <a:buFont typeface="Arial" panose="020B0604020202020204" pitchFamily="34" charset="0"/>
              <a:buChar char="•"/>
            </a:pPr>
            <a:r>
              <a:rPr lang="en-US" dirty="0"/>
              <a:t>Root Cause:</a:t>
            </a:r>
          </a:p>
          <a:p>
            <a:pPr marL="628650" indent="-342900">
              <a:spcBef>
                <a:spcPts val="0"/>
              </a:spcBef>
              <a:spcAft>
                <a:spcPts val="0"/>
              </a:spcAft>
              <a:buFont typeface="Arial" panose="020B0604020202020204" pitchFamily="34" charset="0"/>
              <a:buChar char="•"/>
            </a:pPr>
            <a:r>
              <a:rPr lang="en-US" sz="2000" dirty="0"/>
              <a:t>The causal or contributing factors that, if corrected, would prevent recurrence of the identified problem.</a:t>
            </a:r>
          </a:p>
          <a:p>
            <a:pPr marL="628650" indent="-342900">
              <a:spcBef>
                <a:spcPts val="0"/>
              </a:spcBef>
              <a:spcAft>
                <a:spcPts val="0"/>
              </a:spcAft>
              <a:buFont typeface="Arial" panose="020B0604020202020204" pitchFamily="34" charset="0"/>
              <a:buChar char="•"/>
            </a:pPr>
            <a:r>
              <a:rPr lang="en-US" sz="2000" dirty="0"/>
              <a:t>The factor that caused a problem or defect </a:t>
            </a:r>
            <a:r>
              <a:rPr lang="en-US" altLang="zh-CN" sz="2000" dirty="0"/>
              <a:t>which</a:t>
            </a:r>
            <a:r>
              <a:rPr lang="en-US" sz="2000" dirty="0"/>
              <a:t> should be permanently eliminated through process improvement.</a:t>
            </a:r>
          </a:p>
          <a:p>
            <a:pPr marL="628650" indent="-342900">
              <a:spcBef>
                <a:spcPts val="0"/>
              </a:spcBef>
              <a:spcAft>
                <a:spcPts val="0"/>
              </a:spcAft>
              <a:buFont typeface="Arial" panose="020B0604020202020204" pitchFamily="34" charset="0"/>
              <a:buChar char="•"/>
            </a:pPr>
            <a:r>
              <a:rPr lang="en-US" sz="2000" dirty="0"/>
              <a:t>The factor that sets in motion the cause and effect chain that creates a problem .</a:t>
            </a:r>
          </a:p>
          <a:p>
            <a:pPr marL="628650" indent="-342900">
              <a:spcBef>
                <a:spcPts val="0"/>
              </a:spcBef>
              <a:spcAft>
                <a:spcPts val="0"/>
              </a:spcAft>
              <a:buFont typeface="Arial" panose="020B0604020202020204" pitchFamily="34" charset="0"/>
              <a:buChar char="•"/>
            </a:pPr>
            <a:r>
              <a:rPr lang="en-US" sz="2000" dirty="0"/>
              <a:t>The “true” reason that contributed to the creation of a problem, defect or nonconformance.</a:t>
            </a:r>
          </a:p>
        </p:txBody>
      </p:sp>
      <p:sp>
        <p:nvSpPr>
          <p:cNvPr id="5" name="Slide Number Placeholder 4"/>
          <p:cNvSpPr>
            <a:spLocks noGrp="1"/>
          </p:cNvSpPr>
          <p:nvPr>
            <p:ph type="sldNum" sz="quarter" idx="12"/>
          </p:nvPr>
        </p:nvSpPr>
        <p:spPr/>
        <p:txBody>
          <a:bodyPr/>
          <a:lstStyle/>
          <a:p>
            <a:fld id="{4556B232-9F89-4083-B3BB-DDC8E5903F80}" type="slidenum">
              <a:rPr lang="en-US" smtClean="0"/>
              <a:t>3</a:t>
            </a:fld>
            <a:endParaRPr lang="en-US" dirty="0"/>
          </a:p>
        </p:txBody>
      </p:sp>
    </p:spTree>
    <p:extLst>
      <p:ext uri="{BB962C8B-B14F-4D97-AF65-F5344CB8AC3E}">
        <p14:creationId xmlns:p14="http://schemas.microsoft.com/office/powerpoint/2010/main" val="871726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a:t>The </a:t>
            </a:r>
            <a:r>
              <a:rPr lang="en-US" sz="2000" i="1" u="sng" dirty="0"/>
              <a:t>probability of an event </a:t>
            </a:r>
            <a:r>
              <a:rPr lang="en-US" sz="2000" dirty="0"/>
              <a:t>is equal to the sum of probabilities of outcomes for the event.</a:t>
            </a:r>
          </a:p>
          <a:p>
            <a:pPr marL="342900" indent="-342900">
              <a:buFont typeface="Arial" panose="020B0604020202020204" pitchFamily="34" charset="0"/>
              <a:buChar char="•"/>
            </a:pPr>
            <a:r>
              <a:rPr lang="en-US" sz="2000" dirty="0"/>
              <a:t>In the CP&amp;L example: Let </a:t>
            </a:r>
            <a:r>
              <a:rPr lang="en-US" sz="2000" i="1" dirty="0"/>
              <a:t>C</a:t>
            </a:r>
            <a:r>
              <a:rPr lang="en-US" sz="2000" dirty="0"/>
              <a:t> denote the event that the project is completed in 10 months or less, C = {8,9,10}.</a:t>
            </a:r>
          </a:p>
          <a:p>
            <a:pPr marL="342900" indent="-342900">
              <a:buFont typeface="Arial" panose="020B0604020202020204" pitchFamily="34" charset="0"/>
              <a:buChar char="•"/>
            </a:pPr>
            <a:r>
              <a:rPr lang="en-US" sz="2000" dirty="0"/>
              <a:t>The probability of event </a:t>
            </a:r>
            <a:r>
              <a:rPr lang="en-US" sz="2000" i="1" dirty="0"/>
              <a:t>C</a:t>
            </a:r>
            <a:r>
              <a:rPr lang="en-US" sz="2000" dirty="0"/>
              <a:t>, denoted </a:t>
            </a:r>
            <a:r>
              <a:rPr lang="en-US" sz="2000" i="1" dirty="0"/>
              <a:t>P(C) </a:t>
            </a:r>
            <a:r>
              <a:rPr lang="en-US" sz="2000" dirty="0"/>
              <a:t>can be calculated as: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can tell CP&amp;L management that there is a 0.70 probability that the project will be completed in 10 months or less.</a:t>
            </a:r>
          </a:p>
        </p:txBody>
      </p:sp>
      <p:graphicFrame>
        <p:nvGraphicFramePr>
          <p:cNvPr id="4" name="Content Placeholder 13" descr="Probability of C = Probability of 8 plus the probability  of 9 plus the probability of 10 = 0.15 plus 0.25 plus 0.30 = 0.70.">
            <a:extLst>
              <a:ext uri="{FF2B5EF4-FFF2-40B4-BE49-F238E27FC236}">
                <a16:creationId xmlns:a16="http://schemas.microsoft.com/office/drawing/2014/main" id="{8457CED0-7D46-49CD-9A51-630FF7DDD64B}"/>
              </a:ext>
            </a:extLst>
          </p:cNvPr>
          <p:cNvGraphicFramePr>
            <a:graphicFrameLocks noChangeAspect="1"/>
          </p:cNvGraphicFramePr>
          <p:nvPr>
            <p:extLst>
              <p:ext uri="{D42A27DB-BD31-4B8C-83A1-F6EECF244321}">
                <p14:modId xmlns:p14="http://schemas.microsoft.com/office/powerpoint/2010/main" val="3590876570"/>
              </p:ext>
            </p:extLst>
          </p:nvPr>
        </p:nvGraphicFramePr>
        <p:xfrm>
          <a:off x="1958181" y="4724400"/>
          <a:ext cx="5227638" cy="342900"/>
        </p:xfrm>
        <a:graphic>
          <a:graphicData uri="http://schemas.openxmlformats.org/presentationml/2006/ole">
            <mc:AlternateContent xmlns:mc="http://schemas.openxmlformats.org/markup-compatibility/2006">
              <mc:Choice xmlns:v="urn:schemas-microsoft-com:vml" Requires="v">
                <p:oleObj spid="_x0000_s6190" name="Equation" r:id="rId4" imgW="3098520" imgH="203040" progId="Equation.DSMT4">
                  <p:embed/>
                </p:oleObj>
              </mc:Choice>
              <mc:Fallback>
                <p:oleObj name="Equation" r:id="rId4" imgW="3098520" imgH="203040" progId="Equation.DSMT4">
                  <p:embed/>
                  <p:pic>
                    <p:nvPicPr>
                      <p:cNvPr id="14" name="Content Placeholder 13" descr="Probability of C = Probability of 8 plus the probability  of 9 plus the probability of 10 = 0.15 plus 0.25 plus 0.30 = 0.70.">
                        <a:extLst>
                          <a:ext uri="{FF2B5EF4-FFF2-40B4-BE49-F238E27FC236}">
                            <a16:creationId xmlns:a16="http://schemas.microsoft.com/office/drawing/2014/main" id="{69F6BDFA-9345-4F1D-9B7A-351532963324}"/>
                          </a:ext>
                        </a:extLst>
                      </p:cNvPr>
                      <p:cNvPicPr/>
                      <p:nvPr/>
                    </p:nvPicPr>
                    <p:blipFill>
                      <a:blip r:embed="rId5"/>
                      <a:stretch>
                        <a:fillRect/>
                      </a:stretch>
                    </p:blipFill>
                    <p:spPr>
                      <a:xfrm>
                        <a:off x="1958181" y="4724400"/>
                        <a:ext cx="5227638" cy="342900"/>
                      </a:xfrm>
                      <a:prstGeom prst="rect">
                        <a:avLst/>
                      </a:prstGeom>
                    </p:spPr>
                  </p:pic>
                </p:oleObj>
              </mc:Fallback>
            </mc:AlternateContent>
          </a:graphicData>
        </a:graphic>
      </p:graphicFrame>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Events and Probabilities</a:t>
            </a:r>
          </a:p>
        </p:txBody>
      </p:sp>
    </p:spTree>
    <p:extLst>
      <p:ext uri="{BB962C8B-B14F-4D97-AF65-F5344CB8AC3E}">
        <p14:creationId xmlns:p14="http://schemas.microsoft.com/office/powerpoint/2010/main" val="111741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lang="en-US" i="1" u="sng" dirty="0"/>
              <a:t>Venn diagram </a:t>
            </a:r>
            <a:r>
              <a:rPr lang="en-US" dirty="0"/>
              <a:t>is a diagram that shows all possible logical relation</a:t>
            </a:r>
            <a:r>
              <a:rPr lang="en-US" altLang="zh-CN" dirty="0"/>
              <a:t>ship</a:t>
            </a:r>
            <a:r>
              <a:rPr lang="en-US" dirty="0"/>
              <a:t>s between a finite collection of event outcomes.</a:t>
            </a:r>
          </a:p>
          <a:p>
            <a:pPr lvl="1">
              <a:lnSpc>
                <a:spcPct val="100000"/>
              </a:lnSpc>
            </a:pPr>
            <a:r>
              <a:rPr lang="en-US" sz="2000" dirty="0"/>
              <a:t>Rectangular area represents the sample space for the random experiment and contains all possible outcomes.</a:t>
            </a:r>
          </a:p>
          <a:p>
            <a:pPr lvl="1">
              <a:lnSpc>
                <a:spcPct val="100000"/>
              </a:lnSpc>
            </a:pPr>
            <a:r>
              <a:rPr lang="en-US" sz="2000" dirty="0"/>
              <a:t>Circle represents event </a:t>
            </a:r>
            <a:r>
              <a:rPr lang="en-US" sz="2000" i="1" dirty="0"/>
              <a:t>A</a:t>
            </a:r>
            <a:r>
              <a:rPr lang="en-US" sz="2000" dirty="0"/>
              <a:t> and contains only the outcomes that belong to </a:t>
            </a:r>
            <a:r>
              <a:rPr lang="en-US" sz="2000" i="1" dirty="0"/>
              <a:t>A</a:t>
            </a:r>
            <a:r>
              <a:rPr lang="en-US" sz="2000" dirty="0"/>
              <a:t>.</a:t>
            </a:r>
          </a:p>
          <a:p>
            <a:pPr lvl="1">
              <a:lnSpc>
                <a:spcPct val="100000"/>
              </a:lnSpc>
            </a:pPr>
            <a:r>
              <a:rPr lang="en-US" sz="2000" dirty="0"/>
              <a:t>Shaded region of the rectangle contains all outcomes not in event </a:t>
            </a:r>
            <a:r>
              <a:rPr lang="en-US" sz="2000" i="1" dirty="0"/>
              <a:t>A</a:t>
            </a:r>
            <a:r>
              <a:rPr lang="en-US" sz="2000" dirty="0"/>
              <a:t>.</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Basic Relationships of Probabilities</a:t>
            </a:r>
          </a:p>
        </p:txBody>
      </p:sp>
      <p:pic>
        <p:nvPicPr>
          <p:cNvPr id="5" name="Picture Placeholder 9" descr="A Venn diagram depicts a rectangular box that represents Sample space S. A circle inside the box represents event A. The remaining shaded portion of the rectangle outside the circle represents Complement of event A, A superscript C.">
            <a:extLst>
              <a:ext uri="{FF2B5EF4-FFF2-40B4-BE49-F238E27FC236}">
                <a16:creationId xmlns:a16="http://schemas.microsoft.com/office/drawing/2014/main" id="{7A1480FE-1AA7-49B4-9FAF-35AC6CCE5A3F}"/>
              </a:ext>
            </a:extLst>
          </p:cNvPr>
          <p:cNvPicPr>
            <a:picLocks noChangeAspect="1"/>
          </p:cNvPicPr>
          <p:nvPr/>
        </p:nvPicPr>
        <p:blipFill rotWithShape="1">
          <a:blip r:embed="rId3">
            <a:extLst>
              <a:ext uri="{28A0092B-C50C-407E-A947-70E740481C1C}">
                <a14:useLocalDpi xmlns:a14="http://schemas.microsoft.com/office/drawing/2010/main" val="0"/>
              </a:ext>
            </a:extLst>
          </a:blip>
          <a:srcRect l="8751" t="19472" r="8306" b="11461"/>
          <a:stretch/>
        </p:blipFill>
        <p:spPr>
          <a:xfrm>
            <a:off x="1641870" y="4387110"/>
            <a:ext cx="5860259" cy="2166090"/>
          </a:xfrm>
          <a:prstGeom prst="rect">
            <a:avLst/>
          </a:prstGeom>
        </p:spPr>
      </p:pic>
    </p:spTree>
    <p:extLst>
      <p:ext uri="{BB962C8B-B14F-4D97-AF65-F5344CB8AC3E}">
        <p14:creationId xmlns:p14="http://schemas.microsoft.com/office/powerpoint/2010/main" val="1007321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Wingdings" panose="05000000000000000000" pitchFamily="2" charset="2"/>
              <a:buChar char="Ø"/>
            </a:pPr>
            <a:r>
              <a:rPr lang="en-US" b="1" dirty="0"/>
              <a:t>Completion</a:t>
            </a:r>
            <a:r>
              <a:rPr lang="en-US" dirty="0"/>
              <a:t> of an Event:</a:t>
            </a:r>
          </a:p>
          <a:p>
            <a:pPr marL="342900" indent="-342900">
              <a:lnSpc>
                <a:spcPct val="100000"/>
              </a:lnSpc>
              <a:buFont typeface="Arial" panose="020B0604020202020204" pitchFamily="34" charset="0"/>
              <a:buChar char="•"/>
            </a:pPr>
            <a:r>
              <a:rPr lang="en-US" dirty="0"/>
              <a:t>Given an event A, the </a:t>
            </a:r>
            <a:r>
              <a:rPr lang="en-US" i="1" u="sng" dirty="0"/>
              <a:t>complement of A</a:t>
            </a:r>
            <a:r>
              <a:rPr lang="en-US" b="1" dirty="0"/>
              <a:t> </a:t>
            </a:r>
            <a:r>
              <a:rPr lang="en-US" dirty="0"/>
              <a:t>is defined to be the event consisting of all outcomes that are </a:t>
            </a:r>
            <a:r>
              <a:rPr lang="en-US" i="1" dirty="0"/>
              <a:t>not</a:t>
            </a:r>
            <a:r>
              <a:rPr lang="en-US" dirty="0"/>
              <a:t> in </a:t>
            </a:r>
            <a:r>
              <a:rPr lang="en-US" i="1" dirty="0"/>
              <a:t>A.</a:t>
            </a:r>
          </a:p>
          <a:p>
            <a:pPr marL="342900" indent="-342900">
              <a:lnSpc>
                <a:spcPct val="100000"/>
              </a:lnSpc>
              <a:buFont typeface="Arial" panose="020B0604020202020204" pitchFamily="34" charset="0"/>
              <a:buChar char="•"/>
            </a:pPr>
            <a:r>
              <a:rPr lang="en-US" dirty="0"/>
              <a:t>If the probability of event A occurs is denoted </a:t>
            </a:r>
            <a:r>
              <a:rPr lang="en-US" i="1" dirty="0"/>
              <a:t>P(A)</a:t>
            </a:r>
            <a:r>
              <a:rPr lang="en-US" dirty="0"/>
              <a:t>, then the complement of A is </a:t>
            </a:r>
            <a:r>
              <a:rPr lang="en-US" i="1" dirty="0"/>
              <a:t>P(A</a:t>
            </a:r>
            <a:r>
              <a:rPr lang="en-US" i="1" baseline="30000" dirty="0"/>
              <a:t>C</a:t>
            </a:r>
            <a:r>
              <a:rPr lang="en-US" i="1" dirty="0"/>
              <a:t>), </a:t>
            </a:r>
            <a:r>
              <a:rPr lang="en-US" dirty="0"/>
              <a:t>and their relationship is:</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Basic Relationships of Probabilities</a:t>
            </a:r>
          </a:p>
        </p:txBody>
      </p:sp>
      <p:pic>
        <p:nvPicPr>
          <p:cNvPr id="5" name="Picture 4" descr="Computing Probability Using the Complement&#10;Equation 4.1: P of a = 1 minus p of a super c.">
            <a:extLst>
              <a:ext uri="{FF2B5EF4-FFF2-40B4-BE49-F238E27FC236}">
                <a16:creationId xmlns:a16="http://schemas.microsoft.com/office/drawing/2014/main" id="{7ABF1608-CA72-4DEC-AF7D-726350EFE4FE}"/>
              </a:ext>
            </a:extLst>
          </p:cNvPr>
          <p:cNvPicPr>
            <a:picLocks noChangeAspect="1"/>
          </p:cNvPicPr>
          <p:nvPr/>
        </p:nvPicPr>
        <p:blipFill rotWithShape="1">
          <a:blip r:embed="rId4"/>
          <a:srcRect l="37736" t="42237" r="34906" b="698"/>
          <a:stretch/>
        </p:blipFill>
        <p:spPr>
          <a:xfrm>
            <a:off x="3467100" y="4343400"/>
            <a:ext cx="2209800" cy="457200"/>
          </a:xfrm>
          <a:prstGeom prst="rect">
            <a:avLst/>
          </a:prstGeom>
        </p:spPr>
      </p:pic>
      <p:graphicFrame>
        <p:nvGraphicFramePr>
          <p:cNvPr id="11" name="Content Placeholder 19" descr="In any probability application, either event A or its complement A superscript c baseline must occur.">
            <a:extLst>
              <a:ext uri="{FF2B5EF4-FFF2-40B4-BE49-F238E27FC236}">
                <a16:creationId xmlns:a16="http://schemas.microsoft.com/office/drawing/2014/main" id="{A7980C68-593F-4E96-B863-B8ED570548B0}"/>
              </a:ext>
            </a:extLst>
          </p:cNvPr>
          <p:cNvGraphicFramePr>
            <a:graphicFrameLocks noChangeAspect="1"/>
          </p:cNvGraphicFramePr>
          <p:nvPr>
            <p:extLst>
              <p:ext uri="{D42A27DB-BD31-4B8C-83A1-F6EECF244321}">
                <p14:modId xmlns:p14="http://schemas.microsoft.com/office/powerpoint/2010/main" val="1485930656"/>
              </p:ext>
            </p:extLst>
          </p:nvPr>
        </p:nvGraphicFramePr>
        <p:xfrm>
          <a:off x="381000" y="5181600"/>
          <a:ext cx="8208000" cy="752729"/>
        </p:xfrm>
        <a:graphic>
          <a:graphicData uri="http://schemas.openxmlformats.org/presentationml/2006/ole">
            <mc:AlternateContent xmlns:mc="http://schemas.openxmlformats.org/markup-compatibility/2006">
              <mc:Choice xmlns:v="urn:schemas-microsoft-com:vml" Requires="v">
                <p:oleObj spid="_x0000_s8234" name="Equation" r:id="rId5" imgW="4152600" imgH="380880" progId="Equation.DSMT4">
                  <p:embed/>
                </p:oleObj>
              </mc:Choice>
              <mc:Fallback>
                <p:oleObj name="Equation" r:id="rId5" imgW="4152600" imgH="380880" progId="Equation.DSMT4">
                  <p:embed/>
                  <p:pic>
                    <p:nvPicPr>
                      <p:cNvPr id="2" name="Content Placeholder 19" descr="In any probability application, either event A or its complement A superscript c baseline must occur.">
                        <a:extLst>
                          <a:ext uri="{FF2B5EF4-FFF2-40B4-BE49-F238E27FC236}">
                            <a16:creationId xmlns:a16="http://schemas.microsoft.com/office/drawing/2014/main" id="{8834AFF5-68B1-46F5-9326-DF3A93466B4A}"/>
                          </a:ext>
                        </a:extLst>
                      </p:cNvPr>
                      <p:cNvPicPr/>
                      <p:nvPr/>
                    </p:nvPicPr>
                    <p:blipFill>
                      <a:blip r:embed="rId6"/>
                      <a:stretch>
                        <a:fillRect/>
                      </a:stretch>
                    </p:blipFill>
                    <p:spPr>
                      <a:xfrm>
                        <a:off x="381000" y="5181600"/>
                        <a:ext cx="8208000" cy="752729"/>
                      </a:xfrm>
                      <a:prstGeom prst="rect">
                        <a:avLst/>
                      </a:prstGeom>
                    </p:spPr>
                  </p:pic>
                </p:oleObj>
              </mc:Fallback>
            </mc:AlternateContent>
          </a:graphicData>
        </a:graphic>
      </p:graphicFrame>
    </p:spTree>
    <p:extLst>
      <p:ext uri="{BB962C8B-B14F-4D97-AF65-F5344CB8AC3E}">
        <p14:creationId xmlns:p14="http://schemas.microsoft.com/office/powerpoint/2010/main" val="293430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Wingdings" panose="05000000000000000000" pitchFamily="2" charset="2"/>
              <a:buChar char="Ø"/>
            </a:pPr>
            <a:r>
              <a:rPr lang="en-US" sz="2200" dirty="0"/>
              <a:t>The </a:t>
            </a:r>
            <a:r>
              <a:rPr lang="en-US" sz="2200" b="1" dirty="0"/>
              <a:t>Union</a:t>
            </a:r>
            <a:r>
              <a:rPr lang="en-US" sz="2200" dirty="0"/>
              <a:t> of event </a:t>
            </a:r>
            <a:r>
              <a:rPr lang="en-US" sz="2200" i="1" dirty="0"/>
              <a:t>A</a:t>
            </a:r>
            <a:r>
              <a:rPr lang="en-US" sz="2200" dirty="0"/>
              <a:t> and event </a:t>
            </a:r>
            <a:r>
              <a:rPr lang="en-US" sz="2200" i="1" dirty="0"/>
              <a:t>B</a:t>
            </a:r>
            <a:r>
              <a:rPr lang="en-US" sz="2200" dirty="0"/>
              <a:t> is defined as the event containing all outcomes belonging to </a:t>
            </a:r>
            <a:r>
              <a:rPr lang="en-US" sz="2200" i="1" dirty="0"/>
              <a:t>A</a:t>
            </a:r>
            <a:r>
              <a:rPr lang="en-US" sz="2200" dirty="0"/>
              <a:t> or </a:t>
            </a:r>
            <a:r>
              <a:rPr lang="en-US" sz="2200" i="1" dirty="0"/>
              <a:t>B</a:t>
            </a:r>
            <a:r>
              <a:rPr lang="en-US" sz="2200" dirty="0"/>
              <a:t> or both. The union of </a:t>
            </a:r>
            <a:r>
              <a:rPr lang="en-US" sz="2200" i="1" dirty="0"/>
              <a:t>A</a:t>
            </a:r>
            <a:r>
              <a:rPr lang="en-US" sz="2200" dirty="0"/>
              <a:t> and </a:t>
            </a:r>
            <a:r>
              <a:rPr lang="en-US" sz="2200" i="1" dirty="0"/>
              <a:t>B</a:t>
            </a:r>
            <a:r>
              <a:rPr lang="en-US" sz="2200" dirty="0"/>
              <a:t> is denoted by A</a:t>
            </a:r>
            <a:r>
              <a:rPr lang="zh-CN" altLang="en-US" sz="2200" dirty="0"/>
              <a:t>∪</a:t>
            </a:r>
            <a:r>
              <a:rPr lang="en-US" sz="2200" dirty="0"/>
              <a:t>B, which is depicted in the following Venn diagram.</a:t>
            </a:r>
          </a:p>
          <a:p>
            <a:pPr lvl="1">
              <a:lnSpc>
                <a:spcPct val="100000"/>
              </a:lnSpc>
            </a:pPr>
            <a:r>
              <a:rPr lang="en-US" sz="2000" dirty="0"/>
              <a:t>One circle contains all the outcomes of </a:t>
            </a:r>
            <a:r>
              <a:rPr lang="en-US" sz="2000" i="1" dirty="0"/>
              <a:t>A</a:t>
            </a:r>
            <a:r>
              <a:rPr lang="en-US" sz="2000" dirty="0"/>
              <a:t>.</a:t>
            </a:r>
          </a:p>
          <a:p>
            <a:pPr lvl="1">
              <a:lnSpc>
                <a:spcPct val="100000"/>
              </a:lnSpc>
            </a:pPr>
            <a:r>
              <a:rPr lang="en-US" sz="2000" dirty="0"/>
              <a:t>The other circle contains all the outcomes of </a:t>
            </a:r>
            <a:r>
              <a:rPr lang="en-US" sz="2000" i="1" dirty="0"/>
              <a:t>B</a:t>
            </a:r>
            <a:r>
              <a:rPr lang="en-US" sz="2000" dirty="0"/>
              <a:t>.</a:t>
            </a:r>
          </a:p>
          <a:p>
            <a:pPr>
              <a:lnSpc>
                <a:spcPct val="100000"/>
              </a:lnSpc>
            </a:pPr>
            <a:r>
              <a:rPr lang="en-US" sz="2000" dirty="0"/>
              <a:t>           </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Basic Relationships of Probabilities</a:t>
            </a:r>
          </a:p>
        </p:txBody>
      </p:sp>
      <p:pic>
        <p:nvPicPr>
          <p:cNvPr id="8" name="Picture Placeholder 9" descr="A Venn diagram depicts a rectangular box that represents Sample space S. There are two overlapping shaded circles inside the box representing event A and event B. The area of the circles, including the area common to both circles, is the union of the two events. ">
            <a:extLst>
              <a:ext uri="{FF2B5EF4-FFF2-40B4-BE49-F238E27FC236}">
                <a16:creationId xmlns:a16="http://schemas.microsoft.com/office/drawing/2014/main" id="{96880E03-9281-4E35-A996-6D1F5574CF0A}"/>
              </a:ext>
            </a:extLst>
          </p:cNvPr>
          <p:cNvPicPr>
            <a:picLocks noChangeAspect="1"/>
          </p:cNvPicPr>
          <p:nvPr/>
        </p:nvPicPr>
        <p:blipFill rotWithShape="1">
          <a:blip r:embed="rId3">
            <a:extLst>
              <a:ext uri="{28A0092B-C50C-407E-A947-70E740481C1C}">
                <a14:useLocalDpi xmlns:a14="http://schemas.microsoft.com/office/drawing/2010/main" val="0"/>
              </a:ext>
            </a:extLst>
          </a:blip>
          <a:srcRect l="8418" t="19842" r="8863" b="12466"/>
          <a:stretch/>
        </p:blipFill>
        <p:spPr>
          <a:xfrm>
            <a:off x="609600" y="4050379"/>
            <a:ext cx="6172200" cy="2375432"/>
          </a:xfrm>
          <a:prstGeom prst="rect">
            <a:avLst/>
          </a:prstGeom>
        </p:spPr>
      </p:pic>
      <p:pic>
        <p:nvPicPr>
          <p:cNvPr id="4" name="Picture 3">
            <a:extLst>
              <a:ext uri="{FF2B5EF4-FFF2-40B4-BE49-F238E27FC236}">
                <a16:creationId xmlns:a16="http://schemas.microsoft.com/office/drawing/2014/main" id="{30214393-6512-4805-887D-9E3773A0183D}"/>
              </a:ext>
            </a:extLst>
          </p:cNvPr>
          <p:cNvPicPr>
            <a:picLocks noChangeAspect="1"/>
          </p:cNvPicPr>
          <p:nvPr/>
        </p:nvPicPr>
        <p:blipFill>
          <a:blip r:embed="rId4"/>
          <a:stretch>
            <a:fillRect/>
          </a:stretch>
        </p:blipFill>
        <p:spPr>
          <a:xfrm>
            <a:off x="6791325" y="4648200"/>
            <a:ext cx="1957488" cy="1777611"/>
          </a:xfrm>
          <a:prstGeom prst="rect">
            <a:avLst/>
          </a:prstGeom>
        </p:spPr>
      </p:pic>
    </p:spTree>
    <p:extLst>
      <p:ext uri="{BB962C8B-B14F-4D97-AF65-F5344CB8AC3E}">
        <p14:creationId xmlns:p14="http://schemas.microsoft.com/office/powerpoint/2010/main" val="311127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Wingdings" panose="05000000000000000000" pitchFamily="2" charset="2"/>
              <a:buChar char="Ø"/>
            </a:pPr>
            <a:r>
              <a:rPr lang="en-US" sz="2200" dirty="0"/>
              <a:t>The </a:t>
            </a:r>
            <a:r>
              <a:rPr lang="en-US" sz="2400" b="1" dirty="0"/>
              <a:t>intersection </a:t>
            </a:r>
            <a:r>
              <a:rPr lang="en-US" sz="2400" dirty="0"/>
              <a:t>of event </a:t>
            </a:r>
            <a:r>
              <a:rPr lang="en-US" sz="2400" i="1" dirty="0"/>
              <a:t>A</a:t>
            </a:r>
            <a:r>
              <a:rPr lang="en-US" sz="2400" dirty="0"/>
              <a:t> and event </a:t>
            </a:r>
            <a:r>
              <a:rPr lang="en-US" sz="2400" i="1" dirty="0"/>
              <a:t>B</a:t>
            </a:r>
            <a:r>
              <a:rPr lang="en-US" sz="2400" dirty="0"/>
              <a:t> is the event containing the outcomes that belong to both </a:t>
            </a:r>
            <a:r>
              <a:rPr lang="en-US" sz="2400" i="1" dirty="0"/>
              <a:t>A</a:t>
            </a:r>
            <a:r>
              <a:rPr lang="en-US" sz="2400" dirty="0"/>
              <a:t> and </a:t>
            </a:r>
            <a:r>
              <a:rPr lang="en-US" sz="2400" i="1" dirty="0"/>
              <a:t>B</a:t>
            </a:r>
            <a:r>
              <a:rPr lang="en-US" sz="2200" dirty="0"/>
              <a:t>, The intersection of </a:t>
            </a:r>
            <a:r>
              <a:rPr lang="en-US" sz="2200" i="1" dirty="0"/>
              <a:t>A</a:t>
            </a:r>
            <a:r>
              <a:rPr lang="en-US" sz="2200" dirty="0"/>
              <a:t> and </a:t>
            </a:r>
            <a:r>
              <a:rPr lang="en-US" sz="2200" i="1" dirty="0"/>
              <a:t>B</a:t>
            </a:r>
            <a:r>
              <a:rPr lang="en-US" sz="2200" dirty="0"/>
              <a:t> is denoted by A</a:t>
            </a:r>
            <a:r>
              <a:rPr lang="zh-CN" altLang="en-US" sz="2200" dirty="0"/>
              <a:t>∩</a:t>
            </a:r>
            <a:r>
              <a:rPr lang="en-US" sz="2200" dirty="0"/>
              <a:t>B, which is depicted in the following Venn diagram.</a:t>
            </a:r>
          </a:p>
          <a:p>
            <a:pPr lvl="1">
              <a:lnSpc>
                <a:spcPct val="100000"/>
              </a:lnSpc>
            </a:pPr>
            <a:r>
              <a:rPr lang="en-US" sz="2000" dirty="0"/>
              <a:t>The area in which the two circles overlap is the intersection.</a:t>
            </a:r>
          </a:p>
          <a:p>
            <a:pPr lvl="1">
              <a:lnSpc>
                <a:spcPct val="100000"/>
              </a:lnSpc>
            </a:pPr>
            <a:r>
              <a:rPr lang="en-US" sz="2000" dirty="0"/>
              <a:t>It contains outcomes that are in both A and B.</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Basic Relationships of Probabilities</a:t>
            </a:r>
          </a:p>
        </p:txBody>
      </p:sp>
      <p:pic>
        <p:nvPicPr>
          <p:cNvPr id="5" name="Picture Placeholder 9" descr="A Venn diagram depicts a rectangular box that represents Sample space S. There are two overlapping circles inside the box representing event A and event B. The area common to both circles is shaded and represents the intersection of the two events. ">
            <a:extLst>
              <a:ext uri="{FF2B5EF4-FFF2-40B4-BE49-F238E27FC236}">
                <a16:creationId xmlns:a16="http://schemas.microsoft.com/office/drawing/2014/main" id="{19C5AAD3-ECD9-424B-AD3F-A5530E3A2EC8}"/>
              </a:ext>
            </a:extLst>
          </p:cNvPr>
          <p:cNvPicPr>
            <a:picLocks noChangeAspect="1"/>
          </p:cNvPicPr>
          <p:nvPr/>
        </p:nvPicPr>
        <p:blipFill rotWithShape="1">
          <a:blip r:embed="rId3">
            <a:extLst>
              <a:ext uri="{28A0092B-C50C-407E-A947-70E740481C1C}">
                <a14:useLocalDpi xmlns:a14="http://schemas.microsoft.com/office/drawing/2010/main" val="0"/>
              </a:ext>
            </a:extLst>
          </a:blip>
          <a:srcRect l="8639" t="19841" r="8640" b="12216"/>
          <a:stretch/>
        </p:blipFill>
        <p:spPr>
          <a:xfrm>
            <a:off x="533400" y="4038600"/>
            <a:ext cx="6248400" cy="2349500"/>
          </a:xfrm>
          <a:prstGeom prst="rect">
            <a:avLst/>
          </a:prstGeom>
        </p:spPr>
      </p:pic>
      <p:pic>
        <p:nvPicPr>
          <p:cNvPr id="4" name="Picture 3">
            <a:extLst>
              <a:ext uri="{FF2B5EF4-FFF2-40B4-BE49-F238E27FC236}">
                <a16:creationId xmlns:a16="http://schemas.microsoft.com/office/drawing/2014/main" id="{3B65827E-057E-45B8-BE06-D300F1B0AF50}"/>
              </a:ext>
            </a:extLst>
          </p:cNvPr>
          <p:cNvPicPr>
            <a:picLocks noChangeAspect="1"/>
          </p:cNvPicPr>
          <p:nvPr/>
        </p:nvPicPr>
        <p:blipFill>
          <a:blip r:embed="rId4"/>
          <a:stretch>
            <a:fillRect/>
          </a:stretch>
        </p:blipFill>
        <p:spPr>
          <a:xfrm>
            <a:off x="6781800" y="4587378"/>
            <a:ext cx="2038240" cy="1800722"/>
          </a:xfrm>
          <a:prstGeom prst="rect">
            <a:avLst/>
          </a:prstGeom>
        </p:spPr>
      </p:pic>
    </p:spTree>
    <p:extLst>
      <p:ext uri="{BB962C8B-B14F-4D97-AF65-F5344CB8AC3E}">
        <p14:creationId xmlns:p14="http://schemas.microsoft.com/office/powerpoint/2010/main" val="7754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Wingdings" panose="05000000000000000000" pitchFamily="2" charset="2"/>
              <a:buChar char="Ø"/>
            </a:pPr>
            <a:r>
              <a:rPr lang="en-US" sz="2000" dirty="0"/>
              <a:t>The </a:t>
            </a:r>
            <a:r>
              <a:rPr lang="en-US" sz="2000" b="1" dirty="0"/>
              <a:t>addition law </a:t>
            </a:r>
            <a:r>
              <a:rPr lang="en-US" sz="2000" dirty="0"/>
              <a:t>provides a way to compute the probability that event </a:t>
            </a:r>
            <a:r>
              <a:rPr lang="en-US" sz="2000" i="1" dirty="0"/>
              <a:t>A</a:t>
            </a:r>
            <a:r>
              <a:rPr lang="en-US" sz="2000" dirty="0"/>
              <a:t> or event </a:t>
            </a:r>
            <a:r>
              <a:rPr lang="en-US" sz="2000" i="1" dirty="0"/>
              <a:t>B</a:t>
            </a:r>
            <a:r>
              <a:rPr lang="en-US" sz="2000" dirty="0"/>
              <a:t> or both will occur. </a:t>
            </a:r>
            <a:r>
              <a:rPr lang="en-US" altLang="zh-CN" sz="2000" dirty="0"/>
              <a:t>The law is defined as:</a:t>
            </a:r>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a:t>A special case arises for mutually exclusive events:</a:t>
            </a:r>
          </a:p>
          <a:p>
            <a:pPr lvl="1">
              <a:lnSpc>
                <a:spcPct val="100000"/>
              </a:lnSpc>
            </a:pPr>
            <a:r>
              <a:rPr lang="en-US" sz="2000" dirty="0"/>
              <a:t>If the occurrence of one event precludes the occurrence of the other.</a:t>
            </a:r>
          </a:p>
          <a:p>
            <a:pPr lvl="1">
              <a:lnSpc>
                <a:spcPct val="100000"/>
              </a:lnSpc>
            </a:pPr>
            <a:r>
              <a:rPr lang="en-US" sz="2000" dirty="0"/>
              <a:t>If the events have no outcomes in common.</a:t>
            </a:r>
          </a:p>
          <a:p>
            <a:pPr marL="342900" indent="-342900">
              <a:lnSpc>
                <a:spcPct val="100000"/>
              </a:lnSpc>
              <a:buFont typeface="Wingdings" panose="05000000000000000000" pitchFamily="2" charset="2"/>
              <a:buChar char="Ø"/>
            </a:pPr>
            <a:endParaRPr lang="en-US" sz="2000" dirty="0"/>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Basic Relationships of Probabilities</a:t>
            </a:r>
          </a:p>
        </p:txBody>
      </p:sp>
      <p:pic>
        <p:nvPicPr>
          <p:cNvPr id="2" name="Picture 1" descr="Addition Law. &#10;Equation 4.2: P of a union b = p of a + p of b minus p of a intersection b.">
            <a:extLst>
              <a:ext uri="{FF2B5EF4-FFF2-40B4-BE49-F238E27FC236}">
                <a16:creationId xmlns:a16="http://schemas.microsoft.com/office/drawing/2014/main" id="{218E7080-0917-4637-843D-86D54BC02A29}"/>
              </a:ext>
            </a:extLst>
          </p:cNvPr>
          <p:cNvPicPr>
            <a:picLocks noChangeAspect="1"/>
          </p:cNvPicPr>
          <p:nvPr/>
        </p:nvPicPr>
        <p:blipFill rotWithShape="1">
          <a:blip r:embed="rId3"/>
          <a:srcRect l="27869" t="53110" r="24590"/>
          <a:stretch/>
        </p:blipFill>
        <p:spPr>
          <a:xfrm>
            <a:off x="2476499" y="2819400"/>
            <a:ext cx="4191000" cy="436892"/>
          </a:xfrm>
          <a:prstGeom prst="rect">
            <a:avLst/>
          </a:prstGeom>
        </p:spPr>
      </p:pic>
      <p:sp>
        <p:nvSpPr>
          <p:cNvPr id="4" name="Speech Bubble: Rectangle 3">
            <a:extLst>
              <a:ext uri="{FF2B5EF4-FFF2-40B4-BE49-F238E27FC236}">
                <a16:creationId xmlns:a16="http://schemas.microsoft.com/office/drawing/2014/main" id="{1B31266C-9442-4898-B89E-90E5EDD78A67}"/>
              </a:ext>
            </a:extLst>
          </p:cNvPr>
          <p:cNvSpPr/>
          <p:nvPr/>
        </p:nvSpPr>
        <p:spPr>
          <a:xfrm>
            <a:off x="685800" y="3256292"/>
            <a:ext cx="1295400" cy="477508"/>
          </a:xfrm>
          <a:prstGeom prst="wedgeRectCallout">
            <a:avLst>
              <a:gd name="adj1" fmla="val 96814"/>
              <a:gd name="adj2" fmla="val -7513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Probability of A or B occurs</a:t>
            </a:r>
          </a:p>
        </p:txBody>
      </p:sp>
      <p:sp>
        <p:nvSpPr>
          <p:cNvPr id="9" name="Speech Bubble: Rectangle 8">
            <a:extLst>
              <a:ext uri="{FF2B5EF4-FFF2-40B4-BE49-F238E27FC236}">
                <a16:creationId xmlns:a16="http://schemas.microsoft.com/office/drawing/2014/main" id="{24FD1077-CFD3-4F06-BCE4-E3CCA94767D7}"/>
              </a:ext>
            </a:extLst>
          </p:cNvPr>
          <p:cNvSpPr/>
          <p:nvPr/>
        </p:nvSpPr>
        <p:spPr>
          <a:xfrm>
            <a:off x="3200400" y="3495046"/>
            <a:ext cx="990600" cy="477508"/>
          </a:xfrm>
          <a:prstGeom prst="wedgeRectCallout">
            <a:avLst>
              <a:gd name="adj1" fmla="val 46192"/>
              <a:gd name="adj2" fmla="val -1190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Probability of A occurs</a:t>
            </a:r>
          </a:p>
        </p:txBody>
      </p:sp>
      <p:sp>
        <p:nvSpPr>
          <p:cNvPr id="11" name="Speech Bubble: Rectangle 10">
            <a:extLst>
              <a:ext uri="{FF2B5EF4-FFF2-40B4-BE49-F238E27FC236}">
                <a16:creationId xmlns:a16="http://schemas.microsoft.com/office/drawing/2014/main" id="{86A56425-F612-4895-A04D-7A1FA35FE98C}"/>
              </a:ext>
            </a:extLst>
          </p:cNvPr>
          <p:cNvSpPr/>
          <p:nvPr/>
        </p:nvSpPr>
        <p:spPr>
          <a:xfrm>
            <a:off x="4724400" y="3495046"/>
            <a:ext cx="990600" cy="477508"/>
          </a:xfrm>
          <a:prstGeom prst="wedgeRectCallout">
            <a:avLst>
              <a:gd name="adj1" fmla="val -24962"/>
              <a:gd name="adj2" fmla="val -11303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Probability of B occurs</a:t>
            </a:r>
          </a:p>
        </p:txBody>
      </p:sp>
      <p:sp>
        <p:nvSpPr>
          <p:cNvPr id="15" name="Speech Bubble: Rectangle 14">
            <a:extLst>
              <a:ext uri="{FF2B5EF4-FFF2-40B4-BE49-F238E27FC236}">
                <a16:creationId xmlns:a16="http://schemas.microsoft.com/office/drawing/2014/main" id="{883619C2-60F7-4B5E-BCE7-6397177E7379}"/>
              </a:ext>
            </a:extLst>
          </p:cNvPr>
          <p:cNvSpPr/>
          <p:nvPr/>
        </p:nvSpPr>
        <p:spPr>
          <a:xfrm>
            <a:off x="6973954" y="3256292"/>
            <a:ext cx="1484245" cy="477508"/>
          </a:xfrm>
          <a:prstGeom prst="wedgeRectCallout">
            <a:avLst>
              <a:gd name="adj1" fmla="val -84068"/>
              <a:gd name="adj2" fmla="val -711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Probability of both A and B occurs</a:t>
            </a:r>
          </a:p>
        </p:txBody>
      </p:sp>
      <p:pic>
        <p:nvPicPr>
          <p:cNvPr id="16" name="Picture Placeholder 13" descr="Addition Law for mutually exclusive events is P of a union b = p of a + p of b.">
            <a:extLst>
              <a:ext uri="{FF2B5EF4-FFF2-40B4-BE49-F238E27FC236}">
                <a16:creationId xmlns:a16="http://schemas.microsoft.com/office/drawing/2014/main" id="{53DA9F60-8E01-4C42-9D4E-FAFF42E7500E}"/>
              </a:ext>
            </a:extLst>
          </p:cNvPr>
          <p:cNvPicPr>
            <a:picLocks noChangeAspect="1"/>
          </p:cNvPicPr>
          <p:nvPr/>
        </p:nvPicPr>
        <p:blipFill rotWithShape="1">
          <a:blip r:embed="rId4"/>
          <a:srcRect l="35507" t="50891" r="32971" b="9369"/>
          <a:stretch/>
        </p:blipFill>
        <p:spPr>
          <a:xfrm>
            <a:off x="3133724" y="5926085"/>
            <a:ext cx="2876551" cy="414390"/>
          </a:xfrm>
          <a:prstGeom prst="rect">
            <a:avLst/>
          </a:prstGeom>
          <a:ln>
            <a:noFill/>
          </a:ln>
        </p:spPr>
      </p:pic>
    </p:spTree>
    <p:extLst>
      <p:ext uri="{BB962C8B-B14F-4D97-AF65-F5344CB8AC3E}">
        <p14:creationId xmlns:p14="http://schemas.microsoft.com/office/powerpoint/2010/main" val="324022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Wingdings" panose="05000000000000000000" pitchFamily="2" charset="2"/>
              <a:buChar char="Ø"/>
            </a:pPr>
            <a:r>
              <a:rPr lang="en-US" sz="2400" b="1" dirty="0"/>
              <a:t>Conditional probability</a:t>
            </a:r>
            <a:r>
              <a:rPr lang="en-US" sz="2400" dirty="0"/>
              <a:t>: When the probability of one event is dependent on whether some related event has already occurred.</a:t>
            </a:r>
          </a:p>
          <a:p>
            <a:pPr marL="342900" indent="-342900">
              <a:lnSpc>
                <a:spcPct val="100000"/>
              </a:lnSpc>
              <a:buFont typeface="Arial" panose="020B0604020202020204" pitchFamily="34" charset="0"/>
              <a:buChar char="•"/>
            </a:pPr>
            <a:endParaRPr lang="en-US" sz="2400" dirty="0"/>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AU" dirty="0"/>
              <a:t>Basic Relationships of Probabilities</a:t>
            </a:r>
          </a:p>
        </p:txBody>
      </p:sp>
      <p:pic>
        <p:nvPicPr>
          <p:cNvPr id="5" name="Picture 4" descr="Conditional probability. &#10;Equation 4.3: P of a bar b = p of a intersection b over, p of b.&#10;&#10;OR&#10;&#10;Equation 4.4: P of b bar a = p of a intersection b over, p of a.&#10;">
            <a:extLst>
              <a:ext uri="{FF2B5EF4-FFF2-40B4-BE49-F238E27FC236}">
                <a16:creationId xmlns:a16="http://schemas.microsoft.com/office/drawing/2014/main" id="{685C82AB-7E34-4F54-BE3D-F01FD3435ED5}"/>
              </a:ext>
            </a:extLst>
          </p:cNvPr>
          <p:cNvPicPr>
            <a:picLocks noChangeAspect="1"/>
          </p:cNvPicPr>
          <p:nvPr/>
        </p:nvPicPr>
        <p:blipFill rotWithShape="1">
          <a:blip r:embed="rId3"/>
          <a:srcRect l="33710" t="15181" r="29877" b="46867"/>
          <a:stretch/>
        </p:blipFill>
        <p:spPr>
          <a:xfrm>
            <a:off x="3124200" y="3352800"/>
            <a:ext cx="2895600" cy="762000"/>
          </a:xfrm>
          <a:prstGeom prst="rect">
            <a:avLst/>
          </a:prstGeom>
        </p:spPr>
      </p:pic>
      <p:pic>
        <p:nvPicPr>
          <p:cNvPr id="6" name="Picture 5" descr="Conditional probability. &#10;Equation 4.3: P of a bar b = p of a intersection b over, p of b.&#10;&#10;OR&#10;&#10;Equation 4.4: P of b bar a = p of a intersection b over, p of a.&#10;">
            <a:extLst>
              <a:ext uri="{FF2B5EF4-FFF2-40B4-BE49-F238E27FC236}">
                <a16:creationId xmlns:a16="http://schemas.microsoft.com/office/drawing/2014/main" id="{8BB6FFE5-312A-446C-8CFF-E307CD491827}"/>
              </a:ext>
            </a:extLst>
          </p:cNvPr>
          <p:cNvPicPr>
            <a:picLocks noChangeAspect="1"/>
          </p:cNvPicPr>
          <p:nvPr/>
        </p:nvPicPr>
        <p:blipFill rotWithShape="1">
          <a:blip r:embed="rId3"/>
          <a:srcRect l="33710" t="62381" r="29877"/>
          <a:stretch/>
        </p:blipFill>
        <p:spPr>
          <a:xfrm>
            <a:off x="3124200" y="4847055"/>
            <a:ext cx="2895600" cy="755301"/>
          </a:xfrm>
          <a:prstGeom prst="rect">
            <a:avLst/>
          </a:prstGeom>
        </p:spPr>
      </p:pic>
      <p:sp>
        <p:nvSpPr>
          <p:cNvPr id="8" name="Speech Bubble: Rectangle 7">
            <a:extLst>
              <a:ext uri="{FF2B5EF4-FFF2-40B4-BE49-F238E27FC236}">
                <a16:creationId xmlns:a16="http://schemas.microsoft.com/office/drawing/2014/main" id="{3E8A48D2-F9D6-4070-96A2-79E9E3833036}"/>
              </a:ext>
            </a:extLst>
          </p:cNvPr>
          <p:cNvSpPr/>
          <p:nvPr/>
        </p:nvSpPr>
        <p:spPr>
          <a:xfrm>
            <a:off x="609600" y="3246767"/>
            <a:ext cx="1904999" cy="487034"/>
          </a:xfrm>
          <a:prstGeom prst="wedgeRectCallout">
            <a:avLst>
              <a:gd name="adj1" fmla="val 95902"/>
              <a:gd name="adj2" fmla="val 426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Probability of A occurs on the condition of B occurs</a:t>
            </a:r>
          </a:p>
        </p:txBody>
      </p:sp>
      <p:sp>
        <p:nvSpPr>
          <p:cNvPr id="13" name="Speech Bubble: Rectangle 12">
            <a:extLst>
              <a:ext uri="{FF2B5EF4-FFF2-40B4-BE49-F238E27FC236}">
                <a16:creationId xmlns:a16="http://schemas.microsoft.com/office/drawing/2014/main" id="{B9BB5D50-680D-454E-BE16-3BB2C5804981}"/>
              </a:ext>
            </a:extLst>
          </p:cNvPr>
          <p:cNvSpPr/>
          <p:nvPr/>
        </p:nvSpPr>
        <p:spPr>
          <a:xfrm>
            <a:off x="609600" y="4737671"/>
            <a:ext cx="1904999" cy="487034"/>
          </a:xfrm>
          <a:prstGeom prst="wedgeRectCallout">
            <a:avLst>
              <a:gd name="adj1" fmla="val 95902"/>
              <a:gd name="adj2" fmla="val 426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Probability of B occurs on the condition of A occurs</a:t>
            </a:r>
          </a:p>
        </p:txBody>
      </p:sp>
      <p:sp>
        <p:nvSpPr>
          <p:cNvPr id="19" name="Speech Bubble: Rectangle 18">
            <a:extLst>
              <a:ext uri="{FF2B5EF4-FFF2-40B4-BE49-F238E27FC236}">
                <a16:creationId xmlns:a16="http://schemas.microsoft.com/office/drawing/2014/main" id="{07336E81-DC7E-4C63-8609-9A7B0772F881}"/>
              </a:ext>
            </a:extLst>
          </p:cNvPr>
          <p:cNvSpPr/>
          <p:nvPr/>
        </p:nvSpPr>
        <p:spPr>
          <a:xfrm>
            <a:off x="6553200" y="3055007"/>
            <a:ext cx="2170044" cy="715634"/>
          </a:xfrm>
          <a:prstGeom prst="wedgeRectCallout">
            <a:avLst>
              <a:gd name="adj1" fmla="val -94098"/>
              <a:gd name="adj2" fmla="val 4067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The ratio of the probability of both A and B occurs to the probability of only B occurs</a:t>
            </a:r>
          </a:p>
        </p:txBody>
      </p:sp>
      <p:sp>
        <p:nvSpPr>
          <p:cNvPr id="21" name="Speech Bubble: Rectangle 20">
            <a:extLst>
              <a:ext uri="{FF2B5EF4-FFF2-40B4-BE49-F238E27FC236}">
                <a16:creationId xmlns:a16="http://schemas.microsoft.com/office/drawing/2014/main" id="{7D786307-124F-4407-8CF8-DEF50E949964}"/>
              </a:ext>
            </a:extLst>
          </p:cNvPr>
          <p:cNvSpPr/>
          <p:nvPr/>
        </p:nvSpPr>
        <p:spPr>
          <a:xfrm>
            <a:off x="6553200" y="4602587"/>
            <a:ext cx="2170044" cy="715634"/>
          </a:xfrm>
          <a:prstGeom prst="wedgeRectCallout">
            <a:avLst>
              <a:gd name="adj1" fmla="val -94098"/>
              <a:gd name="adj2" fmla="val 4067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alibri" panose="020F0502020204030204" pitchFamily="34" charset="0"/>
                <a:cs typeface="Calibri" panose="020F0502020204030204" pitchFamily="34" charset="0"/>
              </a:rPr>
              <a:t>The ratio of the probability of both A and B occurs to the probability of only A occurs</a:t>
            </a:r>
          </a:p>
        </p:txBody>
      </p:sp>
    </p:spTree>
    <p:extLst>
      <p:ext uri="{BB962C8B-B14F-4D97-AF65-F5344CB8AC3E}">
        <p14:creationId xmlns:p14="http://schemas.microsoft.com/office/powerpoint/2010/main" val="2056783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spcBef>
                <a:spcPts val="0"/>
              </a:spcBef>
              <a:buFont typeface="Arial" panose="020B0604020202020204" pitchFamily="34" charset="0"/>
              <a:buChar char="•"/>
            </a:pPr>
            <a:r>
              <a:rPr lang="en-US" sz="2000" i="1" u="sng" dirty="0"/>
              <a:t>Association rules: </a:t>
            </a:r>
            <a:r>
              <a:rPr lang="en-US" sz="2000" dirty="0"/>
              <a:t>“If-then” statements which convey the probability of events occur together.</a:t>
            </a:r>
          </a:p>
          <a:p>
            <a:pPr marL="342900" indent="-342900">
              <a:spcBef>
                <a:spcPts val="0"/>
              </a:spcBef>
              <a:buFont typeface="Arial" panose="020B0604020202020204" pitchFamily="34" charset="0"/>
              <a:buChar char="•"/>
            </a:pPr>
            <a:r>
              <a:rPr lang="en-US" sz="2000" b="1" dirty="0"/>
              <a:t>Antecedent</a:t>
            </a:r>
            <a:r>
              <a:rPr lang="en-US" sz="2000" dirty="0"/>
              <a:t>:</a:t>
            </a:r>
            <a:r>
              <a:rPr lang="en-US" sz="2000" i="1" dirty="0"/>
              <a:t> </a:t>
            </a:r>
            <a:r>
              <a:rPr lang="en-US" sz="2000" dirty="0"/>
              <a:t>The number of occurred events corresponding to the “</a:t>
            </a:r>
            <a:r>
              <a:rPr lang="en-US" sz="2000" i="1" dirty="0"/>
              <a:t>if” </a:t>
            </a:r>
            <a:r>
              <a:rPr lang="en-US" sz="2000" dirty="0"/>
              <a:t>portion of the rule.</a:t>
            </a:r>
          </a:p>
          <a:p>
            <a:pPr marL="342900" indent="-342900">
              <a:spcBef>
                <a:spcPts val="0"/>
              </a:spcBef>
              <a:buFont typeface="Arial" panose="020B0604020202020204" pitchFamily="34" charset="0"/>
              <a:buChar char="•"/>
            </a:pPr>
            <a:r>
              <a:rPr lang="en-US" sz="2000" b="1" dirty="0"/>
              <a:t>Consequent</a:t>
            </a:r>
            <a:r>
              <a:rPr lang="en-US" sz="2000" dirty="0"/>
              <a:t>: The number of occurred events corresponding to the “</a:t>
            </a:r>
            <a:r>
              <a:rPr lang="en-US" sz="2000" i="1" dirty="0"/>
              <a:t>then” </a:t>
            </a:r>
            <a:r>
              <a:rPr lang="en-US" sz="2000" dirty="0"/>
              <a:t>portion of the rule.</a:t>
            </a:r>
          </a:p>
          <a:p>
            <a:pPr marL="342900" indent="-342900">
              <a:spcBef>
                <a:spcPts val="0"/>
              </a:spcBef>
              <a:buFont typeface="Arial" panose="020B0604020202020204" pitchFamily="34" charset="0"/>
              <a:buChar char="•"/>
            </a:pPr>
            <a:endParaRPr lang="en-US" sz="2000" dirty="0"/>
          </a:p>
          <a:p>
            <a:pPr marL="342900" indent="-342900">
              <a:spcBef>
                <a:spcPts val="0"/>
              </a:spcBef>
              <a:buFont typeface="Arial" panose="020B0604020202020204" pitchFamily="34" charset="0"/>
              <a:buChar char="•"/>
            </a:pPr>
            <a:r>
              <a:rPr lang="en-US" sz="2000" dirty="0"/>
              <a:t>An Example: If there is a McDonald, there will probably be a Hungry Jake near by.</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US" altLang="zh-CN" dirty="0"/>
              <a:t>Association Rules</a:t>
            </a:r>
            <a:endParaRPr lang="en-AU" dirty="0"/>
          </a:p>
        </p:txBody>
      </p:sp>
    </p:spTree>
    <p:extLst>
      <p:ext uri="{BB962C8B-B14F-4D97-AF65-F5344CB8AC3E}">
        <p14:creationId xmlns:p14="http://schemas.microsoft.com/office/powerpoint/2010/main" val="3552624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2000" b="0" i="0" u="none" strike="noStrike" kern="1200" baseline="0" dirty="0">
                <a:solidFill>
                  <a:schemeClr val="tx1"/>
                </a:solidFill>
              </a:rPr>
              <a:t>Hy-Vee grocery store would like to gain insight into its customers’ purchase patterns to possibly improve its in-aisle product placement and cross-product promotions. </a:t>
            </a:r>
          </a:p>
          <a:p>
            <a:pPr marL="342900" indent="-342900">
              <a:lnSpc>
                <a:spcPct val="100000"/>
              </a:lnSpc>
              <a:buFont typeface="Arial" panose="020B0604020202020204" pitchFamily="34" charset="0"/>
              <a:buChar char="•"/>
            </a:pPr>
            <a:r>
              <a:rPr lang="en-US" sz="2000" kern="1200" dirty="0">
                <a:solidFill>
                  <a:schemeClr val="tx1"/>
                </a:solidFill>
              </a:rPr>
              <a:t>The following table </a:t>
            </a:r>
            <a:r>
              <a:rPr lang="en-US" sz="2000" b="0" i="0" u="none" strike="noStrike" kern="1200" baseline="0" dirty="0">
                <a:solidFill>
                  <a:schemeClr val="tx1"/>
                </a:solidFill>
              </a:rPr>
              <a:t>contains a small sample of data where each transaction comprises the items purchased by a shopper in a single visit to a Hy-Vee.</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US" altLang="zh-CN" dirty="0"/>
              <a:t>Association Rules</a:t>
            </a:r>
            <a:endParaRPr lang="en-AU" dirty="0"/>
          </a:p>
        </p:txBody>
      </p:sp>
      <p:pic>
        <p:nvPicPr>
          <p:cNvPr id="4" name="Picture 3">
            <a:extLst>
              <a:ext uri="{FF2B5EF4-FFF2-40B4-BE49-F238E27FC236}">
                <a16:creationId xmlns:a16="http://schemas.microsoft.com/office/drawing/2014/main" id="{7FF51A94-8EB8-498A-B5C7-1622753B2039}"/>
              </a:ext>
            </a:extLst>
          </p:cNvPr>
          <p:cNvPicPr>
            <a:picLocks noChangeAspect="1"/>
          </p:cNvPicPr>
          <p:nvPr/>
        </p:nvPicPr>
        <p:blipFill>
          <a:blip r:embed="rId3"/>
          <a:stretch>
            <a:fillRect/>
          </a:stretch>
        </p:blipFill>
        <p:spPr>
          <a:xfrm>
            <a:off x="1581150" y="3733800"/>
            <a:ext cx="5981700" cy="2651887"/>
          </a:xfrm>
          <a:prstGeom prst="rect">
            <a:avLst/>
          </a:prstGeom>
        </p:spPr>
      </p:pic>
    </p:spTree>
    <p:extLst>
      <p:ext uri="{BB962C8B-B14F-4D97-AF65-F5344CB8AC3E}">
        <p14:creationId xmlns:p14="http://schemas.microsoft.com/office/powerpoint/2010/main" val="3724494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lnSpc>
                <a:spcPct val="100000"/>
              </a:lnSpc>
              <a:tabLst>
                <a:tab pos="0" algn="l"/>
              </a:tabLst>
            </a:pPr>
            <a:r>
              <a:rPr lang="en-US" sz="2000" b="0" i="0" u="none" strike="noStrike" kern="1200" baseline="0" dirty="0">
                <a:solidFill>
                  <a:schemeClr val="tx1"/>
                </a:solidFill>
              </a:rPr>
              <a:t>An example of an association rule from this data would be “if {bread, jelly}, then {peanut butter}” meaning that “</a:t>
            </a:r>
            <a:r>
              <a:rPr lang="en-US" sz="2000" b="0" i="1" u="sng" strike="noStrike" kern="1200" baseline="0" dirty="0">
                <a:solidFill>
                  <a:schemeClr val="tx1"/>
                </a:solidFill>
              </a:rPr>
              <a:t>if a customer purchases bread and jelly, he/she will also buy peanut butter</a:t>
            </a:r>
            <a:r>
              <a:rPr lang="en-US" sz="2000" b="0" i="0" u="none" strike="noStrike" kern="1200" baseline="0" dirty="0">
                <a:solidFill>
                  <a:schemeClr val="tx1"/>
                </a:solidFill>
              </a:rPr>
              <a:t>.”</a:t>
            </a:r>
          </a:p>
          <a:p>
            <a:pPr marL="714375" lvl="2" indent="-342900">
              <a:lnSpc>
                <a:spcPct val="100000"/>
              </a:lnSpc>
              <a:buClrTx/>
              <a:tabLst>
                <a:tab pos="0" algn="l"/>
              </a:tabLst>
              <a:defRPr/>
            </a:pPr>
            <a:r>
              <a:rPr lang="en-US" sz="1800" dirty="0"/>
              <a:t>Antecedent - </a:t>
            </a:r>
            <a:r>
              <a:rPr lang="en-US" sz="1800" b="0" i="0" u="none" strike="noStrike" kern="1200" baseline="0" dirty="0">
                <a:solidFill>
                  <a:schemeClr val="tx1"/>
                </a:solidFill>
              </a:rPr>
              <a:t>{bread, jelly},</a:t>
            </a:r>
          </a:p>
          <a:p>
            <a:pPr marL="714375" lvl="2" indent="-342900">
              <a:lnSpc>
                <a:spcPct val="100000"/>
              </a:lnSpc>
              <a:tabLst>
                <a:tab pos="0" algn="l"/>
              </a:tabLst>
            </a:pPr>
            <a:r>
              <a:rPr lang="en-US" sz="1800" dirty="0"/>
              <a:t>Consequent - </a:t>
            </a:r>
            <a:r>
              <a:rPr lang="en-US" sz="1800" b="0" i="0" u="none" strike="noStrike" kern="1200" baseline="0" dirty="0">
                <a:solidFill>
                  <a:schemeClr val="tx1"/>
                </a:solidFill>
              </a:rPr>
              <a:t>{peanut butter}</a:t>
            </a:r>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US" altLang="zh-CN" dirty="0"/>
              <a:t>Association Rules</a:t>
            </a:r>
            <a:endParaRPr lang="en-AU" dirty="0"/>
          </a:p>
        </p:txBody>
      </p:sp>
      <p:pic>
        <p:nvPicPr>
          <p:cNvPr id="2" name="Picture 1">
            <a:extLst>
              <a:ext uri="{FF2B5EF4-FFF2-40B4-BE49-F238E27FC236}">
                <a16:creationId xmlns:a16="http://schemas.microsoft.com/office/drawing/2014/main" id="{B9CB995C-A4C2-447E-95E1-CB8B48BEB578}"/>
              </a:ext>
            </a:extLst>
          </p:cNvPr>
          <p:cNvPicPr>
            <a:picLocks noChangeAspect="1"/>
          </p:cNvPicPr>
          <p:nvPr/>
        </p:nvPicPr>
        <p:blipFill>
          <a:blip r:embed="rId3"/>
          <a:stretch>
            <a:fillRect/>
          </a:stretch>
        </p:blipFill>
        <p:spPr>
          <a:xfrm>
            <a:off x="705710" y="3886200"/>
            <a:ext cx="5294181" cy="2347087"/>
          </a:xfrm>
          <a:prstGeom prst="rect">
            <a:avLst/>
          </a:prstGeom>
        </p:spPr>
      </p:pic>
      <p:sp>
        <p:nvSpPr>
          <p:cNvPr id="6" name="Speech Bubble: Rectangle 5">
            <a:extLst>
              <a:ext uri="{FF2B5EF4-FFF2-40B4-BE49-F238E27FC236}">
                <a16:creationId xmlns:a16="http://schemas.microsoft.com/office/drawing/2014/main" id="{956408C2-AB79-44F4-842C-49623303A5B9}"/>
              </a:ext>
            </a:extLst>
          </p:cNvPr>
          <p:cNvSpPr/>
          <p:nvPr/>
        </p:nvSpPr>
        <p:spPr>
          <a:xfrm>
            <a:off x="5029200" y="2908697"/>
            <a:ext cx="3352800" cy="596503"/>
          </a:xfrm>
          <a:prstGeom prst="wedgeRectCallout">
            <a:avLst>
              <a:gd name="adj1" fmla="val -40689"/>
              <a:gd name="adj2" fmla="val -1041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Calibri" panose="020F0502020204030204" pitchFamily="34" charset="0"/>
                <a:cs typeface="Calibri" panose="020F0502020204030204" pitchFamily="34" charset="0"/>
              </a:rPr>
              <a:t>The </a:t>
            </a:r>
            <a:r>
              <a:rPr lang="en-US" sz="1400" i="1" u="sng" dirty="0">
                <a:solidFill>
                  <a:srgbClr val="FF0000"/>
                </a:solidFill>
                <a:latin typeface="Calibri" panose="020F0502020204030204" pitchFamily="34" charset="0"/>
                <a:cs typeface="Calibri" panose="020F0502020204030204" pitchFamily="34" charset="0"/>
              </a:rPr>
              <a:t>support count </a:t>
            </a:r>
            <a:r>
              <a:rPr lang="en-US" sz="1400" dirty="0">
                <a:solidFill>
                  <a:srgbClr val="FF0000"/>
                </a:solidFill>
                <a:latin typeface="Calibri" panose="020F0502020204030204" pitchFamily="34" charset="0"/>
                <a:cs typeface="Calibri" panose="020F0502020204030204" pitchFamily="34" charset="0"/>
              </a:rPr>
              <a:t>of this association rule “if {bread, jelly}, then {peanut butter}” is 2.</a:t>
            </a:r>
          </a:p>
        </p:txBody>
      </p:sp>
      <p:sp>
        <p:nvSpPr>
          <p:cNvPr id="25" name="Rectangle 24">
            <a:extLst>
              <a:ext uri="{FF2B5EF4-FFF2-40B4-BE49-F238E27FC236}">
                <a16:creationId xmlns:a16="http://schemas.microsoft.com/office/drawing/2014/main" id="{31CE41C4-3349-47DD-A6A7-62CFA99FFEBA}"/>
              </a:ext>
            </a:extLst>
          </p:cNvPr>
          <p:cNvSpPr/>
          <p:nvPr/>
        </p:nvSpPr>
        <p:spPr>
          <a:xfrm>
            <a:off x="533400" y="4114800"/>
            <a:ext cx="5638800" cy="57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Speech Bubble: Rectangle 26">
            <a:extLst>
              <a:ext uri="{FF2B5EF4-FFF2-40B4-BE49-F238E27FC236}">
                <a16:creationId xmlns:a16="http://schemas.microsoft.com/office/drawing/2014/main" id="{D8C9C558-F831-4CC5-9C4A-C55855D6E2AE}"/>
              </a:ext>
            </a:extLst>
          </p:cNvPr>
          <p:cNvSpPr/>
          <p:nvPr/>
        </p:nvSpPr>
        <p:spPr>
          <a:xfrm>
            <a:off x="6172200" y="4853453"/>
            <a:ext cx="2438400" cy="1013947"/>
          </a:xfrm>
          <a:prstGeom prst="wedgeRectCallout">
            <a:avLst>
              <a:gd name="adj1" fmla="val -49673"/>
              <a:gd name="adj2" fmla="val -9192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Calibri" panose="020F0502020204030204" pitchFamily="34" charset="0"/>
                <a:cs typeface="Calibri" panose="020F0502020204030204" pitchFamily="34" charset="0"/>
              </a:rPr>
              <a:t>Because only in these two transactions, the customer purchased bread, jelly, and also bought peanut butter.</a:t>
            </a:r>
          </a:p>
        </p:txBody>
      </p:sp>
    </p:spTree>
    <p:extLst>
      <p:ext uri="{BB962C8B-B14F-4D97-AF65-F5344CB8AC3E}">
        <p14:creationId xmlns:p14="http://schemas.microsoft.com/office/powerpoint/2010/main" val="49586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Why determine root cause?</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342900" indent="-342900">
              <a:buFont typeface="Arial" panose="020B0604020202020204" pitchFamily="34" charset="0"/>
              <a:buChar char="•"/>
            </a:pPr>
            <a:r>
              <a:rPr lang="en-US" dirty="0"/>
              <a:t>Prevent problems from recurring</a:t>
            </a:r>
          </a:p>
          <a:p>
            <a:pPr marL="342900" indent="-342900">
              <a:buFont typeface="Arial" panose="020B0604020202020204" pitchFamily="34" charset="0"/>
              <a:buChar char="•"/>
            </a:pPr>
            <a:r>
              <a:rPr lang="en-US" dirty="0"/>
              <a:t>Eliminate operation and financial risks </a:t>
            </a:r>
          </a:p>
          <a:p>
            <a:pPr marL="342900" indent="-342900">
              <a:buFont typeface="Arial" panose="020B0604020202020204" pitchFamily="34" charset="0"/>
              <a:buChar char="•"/>
            </a:pPr>
            <a:r>
              <a:rPr lang="en-US" dirty="0"/>
              <a:t>Protect organizations reputation</a:t>
            </a:r>
          </a:p>
          <a:p>
            <a:pPr marL="342900" indent="-342900">
              <a:buFont typeface="Arial" panose="020B0604020202020204" pitchFamily="34" charset="0"/>
              <a:buChar char="•"/>
            </a:pPr>
            <a:r>
              <a:rPr lang="en-US" dirty="0"/>
              <a:t>Reinforce accountability and responsibility</a:t>
            </a:r>
          </a:p>
          <a:p>
            <a:pPr marL="342900" indent="-342900">
              <a:buFont typeface="Arial" panose="020B0604020202020204" pitchFamily="34" charset="0"/>
              <a:buChar char="•"/>
            </a:pPr>
            <a:r>
              <a:rPr lang="en-US" dirty="0"/>
              <a:t>Reduce human casualties, financial and resources losses</a:t>
            </a:r>
          </a:p>
          <a:p>
            <a:pPr marL="342900" indent="-342900">
              <a:buFont typeface="Arial" panose="020B0604020202020204" pitchFamily="34" charset="0"/>
              <a:buChar char="•"/>
            </a:pPr>
            <a:r>
              <a:rPr lang="en-US" dirty="0"/>
              <a:t>Minimizing scrap and rework</a:t>
            </a:r>
          </a:p>
          <a:p>
            <a:pPr marL="937260" lvl="1" indent="-342900"/>
            <a:endParaRPr lang="en-US" dirty="0"/>
          </a:p>
          <a:p>
            <a:pPr marL="937260" lvl="1" indent="-342900"/>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4</a:t>
            </a:fld>
            <a:endParaRPr lang="en-US" dirty="0"/>
          </a:p>
        </p:txBody>
      </p:sp>
    </p:spTree>
    <p:extLst>
      <p:ext uri="{BB962C8B-B14F-4D97-AF65-F5344CB8AC3E}">
        <p14:creationId xmlns:p14="http://schemas.microsoft.com/office/powerpoint/2010/main" val="2941026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nSpc>
                <a:spcPct val="100000"/>
              </a:lnSpc>
              <a:buFont typeface="Wingdings" panose="05000000000000000000" pitchFamily="2" charset="2"/>
              <a:buChar char="Ø"/>
            </a:pPr>
            <a:r>
              <a:rPr lang="en-US" sz="2200" i="1" u="sng" dirty="0"/>
              <a:t>Confidence: </a:t>
            </a:r>
            <a:r>
              <a:rPr lang="en-US" sz="2200" dirty="0"/>
              <a:t>Helps identify the reliability of association rules:</a:t>
            </a:r>
          </a:p>
          <a:p>
            <a:pPr>
              <a:lnSpc>
                <a:spcPct val="100000"/>
              </a:lnSpc>
            </a:pPr>
            <a:endParaRPr lang="en-US" sz="2200" dirty="0"/>
          </a:p>
          <a:p>
            <a:pPr marL="342900" indent="-342900">
              <a:lnSpc>
                <a:spcPct val="100000"/>
              </a:lnSpc>
              <a:buFont typeface="Wingdings" panose="05000000000000000000" pitchFamily="2" charset="2"/>
              <a:buChar char="Ø"/>
            </a:pPr>
            <a:endParaRPr lang="en-US" sz="2200" dirty="0"/>
          </a:p>
          <a:p>
            <a:pPr marL="342900" indent="-342900">
              <a:lnSpc>
                <a:spcPct val="100000"/>
              </a:lnSpc>
              <a:buFont typeface="Wingdings" panose="05000000000000000000" pitchFamily="2" charset="2"/>
              <a:buChar char="Ø"/>
            </a:pPr>
            <a:r>
              <a:rPr lang="en-US" sz="2200" i="1" u="sng" dirty="0"/>
              <a:t>Lift ratio: </a:t>
            </a:r>
            <a:r>
              <a:rPr lang="en-US" sz="2200" dirty="0"/>
              <a:t>Measure to evaluate the efficiency of a rule:</a:t>
            </a:r>
          </a:p>
          <a:p>
            <a:pPr>
              <a:lnSpc>
                <a:spcPct val="100000"/>
              </a:lnSpc>
            </a:pPr>
            <a:endParaRPr lang="en-US" sz="2200" dirty="0"/>
          </a:p>
          <a:p>
            <a:pPr>
              <a:lnSpc>
                <a:spcPct val="100000"/>
              </a:lnSpc>
            </a:pPr>
            <a:endParaRPr lang="en-US" sz="2200" dirty="0"/>
          </a:p>
          <a:p>
            <a:pPr>
              <a:lnSpc>
                <a:spcPct val="100000"/>
              </a:lnSpc>
            </a:pPr>
            <a:r>
              <a:rPr lang="en-US" sz="2200" dirty="0"/>
              <a:t>For the Hy-Vee example, the rule “if {bread, jelly}, then {peanut butter}” has confidence = 2/4 = 0.5 and a lift ratio = 0.5/(4/10) = 1.25.</a:t>
            </a:r>
          </a:p>
          <a:p>
            <a:pPr>
              <a:lnSpc>
                <a:spcPct val="100000"/>
              </a:lnSpc>
            </a:pPr>
            <a:endParaRPr lang="en-US" sz="2200" dirty="0"/>
          </a:p>
        </p:txBody>
      </p:sp>
      <p:sp>
        <p:nvSpPr>
          <p:cNvPr id="7" name="Title 4">
            <a:extLst>
              <a:ext uri="{FF2B5EF4-FFF2-40B4-BE49-F238E27FC236}">
                <a16:creationId xmlns:a16="http://schemas.microsoft.com/office/drawing/2014/main" id="{45B3FD82-6BEA-4DC5-9BC4-414E5F836DD7}"/>
              </a:ext>
            </a:extLst>
          </p:cNvPr>
          <p:cNvSpPr>
            <a:spLocks noGrp="1"/>
          </p:cNvSpPr>
          <p:nvPr>
            <p:ph type="title"/>
          </p:nvPr>
        </p:nvSpPr>
        <p:spPr>
          <a:xfrm>
            <a:off x="228600" y="546100"/>
            <a:ext cx="8689975" cy="1066800"/>
          </a:xfrm>
        </p:spPr>
        <p:txBody>
          <a:bodyPr/>
          <a:lstStyle/>
          <a:p>
            <a:r>
              <a:rPr lang="en-US" altLang="zh-CN" dirty="0"/>
              <a:t>Association Rules</a:t>
            </a:r>
            <a:endParaRPr lang="en-AU" dirty="0"/>
          </a:p>
        </p:txBody>
      </p:sp>
      <p:pic>
        <p:nvPicPr>
          <p:cNvPr id="5" name="Picture Placeholder 15" descr="Confidence = support of, antecedent and consequent over, support of antecedent.">
            <a:extLst>
              <a:ext uri="{FF2B5EF4-FFF2-40B4-BE49-F238E27FC236}">
                <a16:creationId xmlns:a16="http://schemas.microsoft.com/office/drawing/2014/main" id="{7C5BA31C-DA84-471F-A802-18327BB1F16D}"/>
              </a:ext>
            </a:extLst>
          </p:cNvPr>
          <p:cNvPicPr>
            <a:picLocks noChangeAspect="1"/>
          </p:cNvPicPr>
          <p:nvPr/>
        </p:nvPicPr>
        <p:blipFill rotWithShape="1">
          <a:blip r:embed="rId3"/>
          <a:srcRect l="27003" t="24834" r="27299" b="13667"/>
          <a:stretch/>
        </p:blipFill>
        <p:spPr>
          <a:xfrm>
            <a:off x="2895599" y="2438400"/>
            <a:ext cx="3352801" cy="685800"/>
          </a:xfrm>
          <a:prstGeom prst="rect">
            <a:avLst/>
          </a:prstGeom>
        </p:spPr>
      </p:pic>
      <p:grpSp>
        <p:nvGrpSpPr>
          <p:cNvPr id="9" name="Group 8">
            <a:extLst>
              <a:ext uri="{FF2B5EF4-FFF2-40B4-BE49-F238E27FC236}">
                <a16:creationId xmlns:a16="http://schemas.microsoft.com/office/drawing/2014/main" id="{9256B975-4D85-45EC-9A50-5D5E0F4AB459}"/>
              </a:ext>
            </a:extLst>
          </p:cNvPr>
          <p:cNvGrpSpPr/>
          <p:nvPr/>
        </p:nvGrpSpPr>
        <p:grpSpPr>
          <a:xfrm>
            <a:off x="2514600" y="3962400"/>
            <a:ext cx="4114800" cy="685800"/>
            <a:chOff x="3200400" y="3733801"/>
            <a:chExt cx="4114800" cy="685800"/>
          </a:xfrm>
        </p:grpSpPr>
        <p:pic>
          <p:nvPicPr>
            <p:cNvPr id="6" name="Picture Placeholder 14" descr="Lift ratio = confidence over, support of consequent over total number of transactions.">
              <a:extLst>
                <a:ext uri="{FF2B5EF4-FFF2-40B4-BE49-F238E27FC236}">
                  <a16:creationId xmlns:a16="http://schemas.microsoft.com/office/drawing/2014/main" id="{D836FDD9-F911-40A8-974E-73329407B054}"/>
                </a:ext>
              </a:extLst>
            </p:cNvPr>
            <p:cNvPicPr>
              <a:picLocks noChangeAspect="1"/>
            </p:cNvPicPr>
            <p:nvPr/>
          </p:nvPicPr>
          <p:blipFill rotWithShape="1">
            <a:blip r:embed="rId4"/>
            <a:srcRect l="22107" t="28673" r="21810" b="6813"/>
            <a:stretch/>
          </p:blipFill>
          <p:spPr>
            <a:xfrm>
              <a:off x="3200400" y="3733801"/>
              <a:ext cx="4114800" cy="685800"/>
            </a:xfrm>
            <a:prstGeom prst="rect">
              <a:avLst/>
            </a:prstGeom>
          </p:spPr>
        </p:pic>
        <p:cxnSp>
          <p:nvCxnSpPr>
            <p:cNvPr id="8" name="Straight Connector 7">
              <a:extLst>
                <a:ext uri="{FF2B5EF4-FFF2-40B4-BE49-F238E27FC236}">
                  <a16:creationId xmlns:a16="http://schemas.microsoft.com/office/drawing/2014/main" id="{53C2B01E-6958-4B85-ACF8-31887B4B8DC7}"/>
                </a:ext>
              </a:extLst>
            </p:cNvPr>
            <p:cNvCxnSpPr/>
            <p:nvPr/>
          </p:nvCxnSpPr>
          <p:spPr>
            <a:xfrm>
              <a:off x="5497200" y="3762000"/>
              <a:ext cx="0" cy="288000"/>
            </a:xfrm>
            <a:prstGeom prst="line">
              <a:avLst/>
            </a:prstGeom>
            <a:ln w="12700">
              <a:solidFill>
                <a:srgbClr val="FFF4D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473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524000"/>
          </a:xfrm>
          <a:ln>
            <a:noFill/>
          </a:ln>
        </p:spPr>
        <p:txBody>
          <a:bodyPr>
            <a:normAutofit fontScale="90000"/>
          </a:bodyPr>
          <a:lstStyle/>
          <a:p>
            <a:pPr algn="r"/>
            <a:r>
              <a:rPr lang="en-US" altLang="zh-CN" sz="3600" b="1" i="1" dirty="0">
                <a:latin typeface="Tahoma" pitchFamily="34" charset="0"/>
                <a:ea typeface="Tahoma" pitchFamily="34" charset="0"/>
                <a:cs typeface="Tahoma" pitchFamily="34" charset="0"/>
              </a:rPr>
              <a:t>More advanced studies - </a:t>
            </a:r>
            <a:br>
              <a:rPr lang="en-US" altLang="zh-CN" sz="3600" b="1" i="1" dirty="0">
                <a:latin typeface="Tahoma" pitchFamily="34" charset="0"/>
                <a:ea typeface="Tahoma" pitchFamily="34" charset="0"/>
                <a:cs typeface="Tahoma" pitchFamily="34" charset="0"/>
              </a:rPr>
            </a:br>
            <a:r>
              <a:rPr lang="en-US" altLang="zh-CN" sz="3100" b="1" i="1" dirty="0">
                <a:latin typeface="Tahoma" pitchFamily="34" charset="0"/>
                <a:ea typeface="Tahoma" pitchFamily="34" charset="0"/>
                <a:cs typeface="Tahoma" pitchFamily="34" charset="0"/>
              </a:rPr>
              <a:t>will be introduced in the following weeks</a:t>
            </a:r>
            <a:br>
              <a:rPr lang="en-US" altLang="zh-CN" sz="3600" b="1" i="1" dirty="0">
                <a:latin typeface="Tahoma" pitchFamily="34" charset="0"/>
                <a:ea typeface="Tahoma" pitchFamily="34" charset="0"/>
                <a:cs typeface="Tahoma" pitchFamily="34" charset="0"/>
              </a:rPr>
            </a:br>
            <a:r>
              <a:rPr lang="en-US" altLang="zh-CN" sz="3600" b="1" i="1" dirty="0">
                <a:highlight>
                  <a:srgbClr val="FFFF00"/>
                </a:highlight>
                <a:latin typeface="Tahoma" pitchFamily="34" charset="0"/>
                <a:ea typeface="Tahoma" pitchFamily="34" charset="0"/>
                <a:cs typeface="Tahoma" pitchFamily="34" charset="0"/>
              </a:rPr>
              <a:t> </a:t>
            </a:r>
            <a:endParaRPr lang="en-US" sz="3600" b="1" i="1" dirty="0">
              <a:highlight>
                <a:srgbClr val="FFFF00"/>
              </a:highligh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41</a:t>
            </a:fld>
            <a:endParaRPr lang="en-US" sz="1400" dirty="0"/>
          </a:p>
        </p:txBody>
      </p:sp>
    </p:spTree>
    <p:extLst>
      <p:ext uri="{BB962C8B-B14F-4D97-AF65-F5344CB8AC3E}">
        <p14:creationId xmlns:p14="http://schemas.microsoft.com/office/powerpoint/2010/main" val="708179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54E7BF-EF61-4FD6-B197-27BE74D96E5A}"/>
              </a:ext>
            </a:extLst>
          </p:cNvPr>
          <p:cNvSpPr>
            <a:spLocks noGrp="1"/>
          </p:cNvSpPr>
          <p:nvPr>
            <p:ph type="sldNum" sz="quarter" idx="12"/>
          </p:nvPr>
        </p:nvSpPr>
        <p:spPr/>
        <p:txBody>
          <a:bodyPr/>
          <a:lstStyle/>
          <a:p>
            <a:fld id="{4556B232-9F89-4083-B3BB-DDC8E5903F80}" type="slidenum">
              <a:rPr lang="en-US" smtClean="0"/>
              <a:pPr/>
              <a:t>42</a:t>
            </a:fld>
            <a:endParaRPr lang="en-US" dirty="0"/>
          </a:p>
        </p:txBody>
      </p:sp>
      <p:sp>
        <p:nvSpPr>
          <p:cNvPr id="3" name="Title 2">
            <a:extLst>
              <a:ext uri="{FF2B5EF4-FFF2-40B4-BE49-F238E27FC236}">
                <a16:creationId xmlns:a16="http://schemas.microsoft.com/office/drawing/2014/main" id="{45899A88-105F-47BC-8BA3-B02FA3368480}"/>
              </a:ext>
            </a:extLst>
          </p:cNvPr>
          <p:cNvSpPr>
            <a:spLocks noGrp="1"/>
          </p:cNvSpPr>
          <p:nvPr>
            <p:ph type="title"/>
          </p:nvPr>
        </p:nvSpPr>
        <p:spPr/>
        <p:txBody>
          <a:bodyPr/>
          <a:lstStyle/>
          <a:p>
            <a:r>
              <a:rPr lang="en-US" dirty="0"/>
              <a:t>Conclusion and Notes</a:t>
            </a:r>
            <a:endParaRPr lang="en-AU" dirty="0"/>
          </a:p>
        </p:txBody>
      </p:sp>
      <p:sp>
        <p:nvSpPr>
          <p:cNvPr id="4" name="Content Placeholder 3">
            <a:extLst>
              <a:ext uri="{FF2B5EF4-FFF2-40B4-BE49-F238E27FC236}">
                <a16:creationId xmlns:a16="http://schemas.microsoft.com/office/drawing/2014/main" id="{D4578074-E7B3-4E0E-9442-545B98C49EA6}"/>
              </a:ext>
            </a:extLst>
          </p:cNvPr>
          <p:cNvSpPr>
            <a:spLocks noGrp="1"/>
          </p:cNvSpPr>
          <p:nvPr>
            <p:ph idx="1"/>
          </p:nvPr>
        </p:nvSpPr>
        <p:spPr/>
        <p:txBody>
          <a:bodyPr/>
          <a:lstStyle/>
          <a:p>
            <a:pPr marL="457200" indent="-457200" algn="just">
              <a:lnSpc>
                <a:spcPct val="100000"/>
              </a:lnSpc>
              <a:buFont typeface="Arial" panose="020B0604020202020204" pitchFamily="34" charset="0"/>
              <a:buChar char="•"/>
            </a:pPr>
            <a:r>
              <a:rPr lang="en-AU" dirty="0"/>
              <a:t>Reading materials for this week:</a:t>
            </a:r>
          </a:p>
          <a:p>
            <a:pPr marL="714375" indent="-266700" algn="just">
              <a:lnSpc>
                <a:spcPct val="100000"/>
              </a:lnSpc>
              <a:buFont typeface="Arial" panose="020B0604020202020204" pitchFamily="34" charset="0"/>
              <a:buChar char="•"/>
            </a:pPr>
            <a:r>
              <a:rPr lang="en-AU" sz="2000" dirty="0"/>
              <a:t>PPT lecture note</a:t>
            </a:r>
          </a:p>
          <a:p>
            <a:pPr marL="714375" indent="-266700" algn="just">
              <a:lnSpc>
                <a:spcPct val="100000"/>
              </a:lnSpc>
              <a:buFont typeface="Arial" panose="020B0604020202020204" pitchFamily="34" charset="0"/>
              <a:buChar char="•"/>
            </a:pPr>
            <a:r>
              <a:rPr lang="en-US" altLang="zh-CN" sz="2000" dirty="0"/>
              <a:t>Textbook 1 (Page 233-235, 245-247)</a:t>
            </a:r>
          </a:p>
          <a:p>
            <a:pPr marL="714375" indent="-266700" algn="just">
              <a:lnSpc>
                <a:spcPct val="100000"/>
              </a:lnSpc>
              <a:buFont typeface="Arial" panose="020B0604020202020204" pitchFamily="34" charset="0"/>
              <a:buChar char="•"/>
            </a:pPr>
            <a:r>
              <a:rPr lang="en-AU" sz="2000" dirty="0"/>
              <a:t>Textbook 2 (Page 148-150, 167-176) </a:t>
            </a:r>
          </a:p>
          <a:p>
            <a:pPr marL="714375" indent="-266700" algn="just">
              <a:lnSpc>
                <a:spcPct val="100000"/>
              </a:lnSpc>
              <a:buFont typeface="Arial" panose="020B0604020202020204" pitchFamily="34" charset="0"/>
              <a:buChar char="•"/>
            </a:pPr>
            <a:r>
              <a:rPr lang="en-US" altLang="zh-CN" sz="2000" dirty="0"/>
              <a:t>Collaboration Session record</a:t>
            </a:r>
            <a:endParaRPr lang="en-AU" sz="2000" dirty="0"/>
          </a:p>
          <a:p>
            <a:pPr marL="457200" indent="-457200" algn="just">
              <a:lnSpc>
                <a:spcPct val="100000"/>
              </a:lnSpc>
              <a:buFont typeface="Arial" panose="020B0604020202020204" pitchFamily="34" charset="0"/>
              <a:buChar char="•"/>
            </a:pPr>
            <a:r>
              <a:rPr lang="en-AU" dirty="0"/>
              <a:t>In this week tutorial, we will show how to use RapidMiner to analyse root cause and develop association rules on real life data. </a:t>
            </a:r>
            <a:endParaRPr lang="en-US" dirty="0"/>
          </a:p>
          <a:p>
            <a:endParaRPr lang="en-AU" dirty="0"/>
          </a:p>
        </p:txBody>
      </p:sp>
    </p:spTree>
    <p:extLst>
      <p:ext uri="{BB962C8B-B14F-4D97-AF65-F5344CB8AC3E}">
        <p14:creationId xmlns:p14="http://schemas.microsoft.com/office/powerpoint/2010/main" val="223819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Why determine root cause?</a:t>
            </a:r>
          </a:p>
        </p:txBody>
      </p:sp>
      <p:sp>
        <p:nvSpPr>
          <p:cNvPr id="5" name="Slide Number Placeholder 4"/>
          <p:cNvSpPr>
            <a:spLocks noGrp="1"/>
          </p:cNvSpPr>
          <p:nvPr>
            <p:ph type="sldNum" sz="quarter" idx="12"/>
          </p:nvPr>
        </p:nvSpPr>
        <p:spPr/>
        <p:txBody>
          <a:bodyPr/>
          <a:lstStyle/>
          <a:p>
            <a:fld id="{4556B232-9F89-4083-B3BB-DDC8E5903F80}" type="slidenum">
              <a:rPr lang="en-US" smtClean="0"/>
              <a:t>5</a:t>
            </a:fld>
            <a:endParaRPr lang="en-US" dirty="0"/>
          </a:p>
        </p:txBody>
      </p:sp>
      <p:sp>
        <p:nvSpPr>
          <p:cNvPr id="6" name="Rectangle 3">
            <a:extLst>
              <a:ext uri="{FF2B5EF4-FFF2-40B4-BE49-F238E27FC236}">
                <a16:creationId xmlns:a16="http://schemas.microsoft.com/office/drawing/2014/main" id="{11C6F108-5456-4F45-B623-6A4A8A0084DB}"/>
              </a:ext>
            </a:extLst>
          </p:cNvPr>
          <p:cNvSpPr>
            <a:spLocks noChangeArrowheads="1"/>
          </p:cNvSpPr>
          <p:nvPr/>
        </p:nvSpPr>
        <p:spPr bwMode="auto">
          <a:xfrm>
            <a:off x="2476500" y="2541159"/>
            <a:ext cx="2276475" cy="838200"/>
          </a:xfrm>
          <a:prstGeom prst="rect">
            <a:avLst/>
          </a:prstGeom>
          <a:noFill/>
          <a:ln w="38100" cap="sq">
            <a:solidFill>
              <a:srgbClr val="FF0000"/>
            </a:solidFill>
            <a:miter lim="800000"/>
            <a:headEnd type="none" w="sm" len="sm"/>
            <a:tailEnd type="none" w="sm" len="sm"/>
          </a:ln>
          <a:effectLst/>
        </p:spPr>
        <p:txBody>
          <a:bodyPr anchor="ctr"/>
          <a:lstStyle/>
          <a:p>
            <a:pPr algn="ctr" eaLnBrk="0" hangingPunct="0">
              <a:spcBef>
                <a:spcPct val="0"/>
              </a:spcBef>
            </a:pPr>
            <a:r>
              <a:rPr lang="en-US" altLang="en-US" sz="1600" b="1">
                <a:solidFill>
                  <a:srgbClr val="FF0000"/>
                </a:solidFill>
                <a:latin typeface="Calibri" panose="020F0502020204030204" pitchFamily="34" charset="0"/>
                <a:cs typeface="Calibri" panose="020F0502020204030204" pitchFamily="34" charset="0"/>
              </a:rPr>
              <a:t>Firefighting!</a:t>
            </a:r>
            <a:br>
              <a:rPr lang="en-US" altLang="en-US" sz="1400" b="1">
                <a:latin typeface="Calibri" panose="020F0502020204030204" pitchFamily="34" charset="0"/>
                <a:cs typeface="Calibri" panose="020F0502020204030204" pitchFamily="34" charset="0"/>
              </a:rPr>
            </a:br>
            <a:r>
              <a:rPr lang="en-US" altLang="en-US" sz="1400" b="1">
                <a:latin typeface="Calibri" panose="020F0502020204030204" pitchFamily="34" charset="0"/>
                <a:cs typeface="Calibri" panose="020F0502020204030204" pitchFamily="34" charset="0"/>
              </a:rPr>
              <a:t>Immediate Containment Action Implemented</a:t>
            </a:r>
          </a:p>
        </p:txBody>
      </p:sp>
      <p:sp>
        <p:nvSpPr>
          <p:cNvPr id="7" name="Rectangle 4">
            <a:extLst>
              <a:ext uri="{FF2B5EF4-FFF2-40B4-BE49-F238E27FC236}">
                <a16:creationId xmlns:a16="http://schemas.microsoft.com/office/drawing/2014/main" id="{51B45AB4-A104-4811-8D1D-F7504BBFEEC4}"/>
              </a:ext>
            </a:extLst>
          </p:cNvPr>
          <p:cNvSpPr>
            <a:spLocks noChangeArrowheads="1"/>
          </p:cNvSpPr>
          <p:nvPr/>
        </p:nvSpPr>
        <p:spPr bwMode="auto">
          <a:xfrm>
            <a:off x="342900" y="5525804"/>
            <a:ext cx="1231900" cy="800100"/>
          </a:xfrm>
          <a:prstGeom prst="rect">
            <a:avLst/>
          </a:prstGeom>
          <a:noFill/>
          <a:ln w="38100" cap="sq">
            <a:solidFill>
              <a:srgbClr val="FF0000"/>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Problem Identified</a:t>
            </a:r>
          </a:p>
        </p:txBody>
      </p:sp>
      <p:sp>
        <p:nvSpPr>
          <p:cNvPr id="8" name="Rectangle 5">
            <a:extLst>
              <a:ext uri="{FF2B5EF4-FFF2-40B4-BE49-F238E27FC236}">
                <a16:creationId xmlns:a16="http://schemas.microsoft.com/office/drawing/2014/main" id="{E0450997-42E7-4046-BB30-232F81088FEB}"/>
              </a:ext>
            </a:extLst>
          </p:cNvPr>
          <p:cNvSpPr>
            <a:spLocks noChangeArrowheads="1"/>
          </p:cNvSpPr>
          <p:nvPr/>
        </p:nvSpPr>
        <p:spPr bwMode="auto">
          <a:xfrm>
            <a:off x="2003425" y="5351179"/>
            <a:ext cx="1616075" cy="1162050"/>
          </a:xfrm>
          <a:prstGeom prst="rect">
            <a:avLst/>
          </a:prstGeom>
          <a:noFill/>
          <a:ln w="38100" cap="sq">
            <a:solidFill>
              <a:srgbClr val="FF0000"/>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Immediate Containment Action Implemented</a:t>
            </a:r>
          </a:p>
        </p:txBody>
      </p:sp>
      <p:sp>
        <p:nvSpPr>
          <p:cNvPr id="9" name="Rectangle 6">
            <a:extLst>
              <a:ext uri="{FF2B5EF4-FFF2-40B4-BE49-F238E27FC236}">
                <a16:creationId xmlns:a16="http://schemas.microsoft.com/office/drawing/2014/main" id="{555391C0-A61B-4B2E-B3F2-6461E963C27D}"/>
              </a:ext>
            </a:extLst>
          </p:cNvPr>
          <p:cNvSpPr>
            <a:spLocks noChangeArrowheads="1"/>
          </p:cNvSpPr>
          <p:nvPr/>
        </p:nvSpPr>
        <p:spPr bwMode="auto">
          <a:xfrm>
            <a:off x="4079875" y="5335304"/>
            <a:ext cx="1206500" cy="1160463"/>
          </a:xfrm>
          <a:prstGeom prst="rect">
            <a:avLst/>
          </a:prstGeom>
          <a:noFill/>
          <a:ln w="38100" cap="sq">
            <a:solidFill>
              <a:srgbClr val="339966"/>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Defined Root Cause Analysis Process</a:t>
            </a:r>
          </a:p>
        </p:txBody>
      </p:sp>
      <p:sp>
        <p:nvSpPr>
          <p:cNvPr id="10" name="Rectangle 7">
            <a:extLst>
              <a:ext uri="{FF2B5EF4-FFF2-40B4-BE49-F238E27FC236}">
                <a16:creationId xmlns:a16="http://schemas.microsoft.com/office/drawing/2014/main" id="{9FB5350A-6E92-40C7-AEFE-CC8EB4BBF634}"/>
              </a:ext>
            </a:extLst>
          </p:cNvPr>
          <p:cNvSpPr>
            <a:spLocks noChangeArrowheads="1"/>
          </p:cNvSpPr>
          <p:nvPr/>
        </p:nvSpPr>
        <p:spPr bwMode="auto">
          <a:xfrm>
            <a:off x="5746750" y="5335304"/>
            <a:ext cx="1035050" cy="1160463"/>
          </a:xfrm>
          <a:prstGeom prst="rect">
            <a:avLst/>
          </a:prstGeom>
          <a:noFill/>
          <a:ln w="38100" cap="sq">
            <a:solidFill>
              <a:srgbClr val="339966"/>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Solutions validated with data</a:t>
            </a:r>
          </a:p>
        </p:txBody>
      </p:sp>
      <p:sp>
        <p:nvSpPr>
          <p:cNvPr id="11" name="Rectangle 8">
            <a:extLst>
              <a:ext uri="{FF2B5EF4-FFF2-40B4-BE49-F238E27FC236}">
                <a16:creationId xmlns:a16="http://schemas.microsoft.com/office/drawing/2014/main" id="{0F1562A3-73AA-4375-85C4-E9989CDBF3B2}"/>
              </a:ext>
            </a:extLst>
          </p:cNvPr>
          <p:cNvSpPr>
            <a:spLocks noChangeArrowheads="1"/>
          </p:cNvSpPr>
          <p:nvPr/>
        </p:nvSpPr>
        <p:spPr bwMode="auto">
          <a:xfrm>
            <a:off x="7250112" y="5610138"/>
            <a:ext cx="1504950" cy="542531"/>
          </a:xfrm>
          <a:prstGeom prst="rect">
            <a:avLst/>
          </a:prstGeom>
          <a:noFill/>
          <a:ln w="38100" cap="sq">
            <a:solidFill>
              <a:srgbClr val="339966"/>
            </a:solidFill>
            <a:miter lim="800000"/>
            <a:headEnd type="none" w="sm" len="sm"/>
            <a:tailEnd type="none" w="sm" len="sm"/>
          </a:ln>
          <a:effectLst/>
        </p:spPr>
        <p:txBody>
          <a:bodyPr anchor="ctr"/>
          <a:lstStyle/>
          <a:p>
            <a:pPr algn="ctr" eaLnBrk="0" hangingPunct="0">
              <a:spcBef>
                <a:spcPct val="0"/>
              </a:spcBef>
            </a:pPr>
            <a:r>
              <a:rPr lang="en-US" altLang="en-US" sz="1400" b="1" dirty="0">
                <a:latin typeface="Calibri" panose="020F0502020204030204" pitchFamily="34" charset="0"/>
                <a:cs typeface="Calibri" panose="020F0502020204030204" pitchFamily="34" charset="0"/>
              </a:rPr>
              <a:t>Problems never return!</a:t>
            </a:r>
          </a:p>
        </p:txBody>
      </p:sp>
      <p:sp>
        <p:nvSpPr>
          <p:cNvPr id="12" name="AutoShape 9">
            <a:extLst>
              <a:ext uri="{FF2B5EF4-FFF2-40B4-BE49-F238E27FC236}">
                <a16:creationId xmlns:a16="http://schemas.microsoft.com/office/drawing/2014/main" id="{809010C2-2CD3-4245-ADC1-0A00D04250B9}"/>
              </a:ext>
            </a:extLst>
          </p:cNvPr>
          <p:cNvSpPr>
            <a:spLocks noChangeArrowheads="1"/>
          </p:cNvSpPr>
          <p:nvPr/>
        </p:nvSpPr>
        <p:spPr bwMode="auto">
          <a:xfrm>
            <a:off x="1573212" y="2763490"/>
            <a:ext cx="903288" cy="395488"/>
          </a:xfrm>
          <a:prstGeom prst="rightArrow">
            <a:avLst>
              <a:gd name="adj1" fmla="val 50000"/>
              <a:gd name="adj2" fmla="val 60938"/>
            </a:avLst>
          </a:prstGeom>
          <a:noFill/>
          <a:ln w="12700" cap="sq">
            <a:solidFill>
              <a:schemeClr val="tx1"/>
            </a:solidFill>
            <a:miter lim="800000"/>
            <a:headEnd type="none" w="sm" len="sm"/>
            <a:tailEnd type="none" w="sm" len="sm"/>
          </a:ln>
          <a:effectLst/>
        </p:spPr>
        <p:txBody>
          <a:bodyPr wrap="none" anchor="ctr"/>
          <a:lstStyle/>
          <a:p>
            <a:endParaRPr lang="en-AU">
              <a:latin typeface="Calibri" panose="020F0502020204030204" pitchFamily="34" charset="0"/>
              <a:cs typeface="Calibri" panose="020F0502020204030204" pitchFamily="34" charset="0"/>
            </a:endParaRPr>
          </a:p>
        </p:txBody>
      </p:sp>
      <p:sp>
        <p:nvSpPr>
          <p:cNvPr id="14" name="AutoShape 11">
            <a:extLst>
              <a:ext uri="{FF2B5EF4-FFF2-40B4-BE49-F238E27FC236}">
                <a16:creationId xmlns:a16="http://schemas.microsoft.com/office/drawing/2014/main" id="{E002CD13-76B5-45FE-BAF9-0B60B4E20B77}"/>
              </a:ext>
            </a:extLst>
          </p:cNvPr>
          <p:cNvSpPr>
            <a:spLocks noChangeArrowheads="1"/>
          </p:cNvSpPr>
          <p:nvPr/>
        </p:nvSpPr>
        <p:spPr bwMode="auto">
          <a:xfrm>
            <a:off x="4752975" y="2794683"/>
            <a:ext cx="1009650" cy="383698"/>
          </a:xfrm>
          <a:prstGeom prst="rightArrow">
            <a:avLst>
              <a:gd name="adj1" fmla="val 50000"/>
              <a:gd name="adj2" fmla="val 58333"/>
            </a:avLst>
          </a:prstGeom>
          <a:noFill/>
          <a:ln w="12700" cap="sq">
            <a:solidFill>
              <a:schemeClr val="tx1"/>
            </a:solidFill>
            <a:miter lim="800000"/>
            <a:headEnd type="none" w="sm" len="sm"/>
            <a:tailEnd type="none" w="sm" len="sm"/>
          </a:ln>
          <a:effectLst/>
        </p:spPr>
        <p:txBody>
          <a:bodyPr wrap="none" anchor="ctr"/>
          <a:lstStyle/>
          <a:p>
            <a:endParaRPr lang="en-AU">
              <a:latin typeface="Calibri" panose="020F0502020204030204" pitchFamily="34" charset="0"/>
              <a:cs typeface="Calibri" panose="020F0502020204030204" pitchFamily="34" charset="0"/>
            </a:endParaRPr>
          </a:p>
        </p:txBody>
      </p:sp>
      <p:sp>
        <p:nvSpPr>
          <p:cNvPr id="15" name="AutoShape 12">
            <a:extLst>
              <a:ext uri="{FF2B5EF4-FFF2-40B4-BE49-F238E27FC236}">
                <a16:creationId xmlns:a16="http://schemas.microsoft.com/office/drawing/2014/main" id="{DB2CE097-4ED3-4393-B851-CF5AABDCF666}"/>
              </a:ext>
            </a:extLst>
          </p:cNvPr>
          <p:cNvSpPr>
            <a:spLocks noChangeArrowheads="1"/>
          </p:cNvSpPr>
          <p:nvPr/>
        </p:nvSpPr>
        <p:spPr bwMode="auto">
          <a:xfrm>
            <a:off x="1571625" y="5817904"/>
            <a:ext cx="433388" cy="177800"/>
          </a:xfrm>
          <a:prstGeom prst="rightArrow">
            <a:avLst>
              <a:gd name="adj1" fmla="val 50000"/>
              <a:gd name="adj2" fmla="val 60938"/>
            </a:avLst>
          </a:prstGeom>
          <a:noFill/>
          <a:ln w="12700" cap="sq">
            <a:solidFill>
              <a:schemeClr val="tx1"/>
            </a:solidFill>
            <a:miter lim="800000"/>
            <a:headEnd type="none" w="sm" len="sm"/>
            <a:tailEnd type="none" w="sm" len="sm"/>
          </a:ln>
          <a:effectLst/>
        </p:spPr>
        <p:txBody>
          <a:bodyPr wrap="none" anchor="ctr"/>
          <a:lstStyle/>
          <a:p>
            <a:endParaRPr lang="en-AU">
              <a:latin typeface="Calibri" panose="020F0502020204030204" pitchFamily="34" charset="0"/>
              <a:cs typeface="Calibri" panose="020F0502020204030204" pitchFamily="34" charset="0"/>
            </a:endParaRPr>
          </a:p>
        </p:txBody>
      </p:sp>
      <p:sp>
        <p:nvSpPr>
          <p:cNvPr id="16" name="AutoShape 13">
            <a:extLst>
              <a:ext uri="{FF2B5EF4-FFF2-40B4-BE49-F238E27FC236}">
                <a16:creationId xmlns:a16="http://schemas.microsoft.com/office/drawing/2014/main" id="{5A7E094D-84DA-4A89-A32F-010835FD6090}"/>
              </a:ext>
            </a:extLst>
          </p:cNvPr>
          <p:cNvSpPr>
            <a:spLocks noChangeArrowheads="1"/>
          </p:cNvSpPr>
          <p:nvPr/>
        </p:nvSpPr>
        <p:spPr bwMode="auto">
          <a:xfrm>
            <a:off x="3619500" y="5830604"/>
            <a:ext cx="433388" cy="177800"/>
          </a:xfrm>
          <a:prstGeom prst="rightArrow">
            <a:avLst>
              <a:gd name="adj1" fmla="val 50000"/>
              <a:gd name="adj2" fmla="val 60938"/>
            </a:avLst>
          </a:prstGeom>
          <a:noFill/>
          <a:ln w="12700" cap="sq">
            <a:solidFill>
              <a:schemeClr val="tx1"/>
            </a:solidFill>
            <a:miter lim="800000"/>
            <a:headEnd type="none" w="sm" len="sm"/>
            <a:tailEnd type="none" w="sm" len="sm"/>
          </a:ln>
          <a:effectLst/>
        </p:spPr>
        <p:txBody>
          <a:bodyPr wrap="none" anchor="ctr"/>
          <a:lstStyle/>
          <a:p>
            <a:endParaRPr lang="en-AU">
              <a:latin typeface="Calibri" panose="020F0502020204030204" pitchFamily="34" charset="0"/>
              <a:cs typeface="Calibri" panose="020F0502020204030204" pitchFamily="34" charset="0"/>
            </a:endParaRPr>
          </a:p>
        </p:txBody>
      </p:sp>
      <p:sp>
        <p:nvSpPr>
          <p:cNvPr id="17" name="AutoShape 14">
            <a:extLst>
              <a:ext uri="{FF2B5EF4-FFF2-40B4-BE49-F238E27FC236}">
                <a16:creationId xmlns:a16="http://schemas.microsoft.com/office/drawing/2014/main" id="{E5D52D0A-DB3F-40D5-A61F-E8D64A535F51}"/>
              </a:ext>
            </a:extLst>
          </p:cNvPr>
          <p:cNvSpPr>
            <a:spLocks noChangeArrowheads="1"/>
          </p:cNvSpPr>
          <p:nvPr/>
        </p:nvSpPr>
        <p:spPr bwMode="auto">
          <a:xfrm>
            <a:off x="5295900" y="5805204"/>
            <a:ext cx="433388" cy="177800"/>
          </a:xfrm>
          <a:prstGeom prst="rightArrow">
            <a:avLst>
              <a:gd name="adj1" fmla="val 50000"/>
              <a:gd name="adj2" fmla="val 60938"/>
            </a:avLst>
          </a:prstGeom>
          <a:noFill/>
          <a:ln w="12700" cap="sq">
            <a:solidFill>
              <a:schemeClr val="tx1"/>
            </a:solidFill>
            <a:miter lim="800000"/>
            <a:headEnd type="none" w="sm" len="sm"/>
            <a:tailEnd type="none" w="sm" len="sm"/>
          </a:ln>
          <a:effectLst/>
        </p:spPr>
        <p:txBody>
          <a:bodyPr wrap="none" anchor="ctr"/>
          <a:lstStyle/>
          <a:p>
            <a:endParaRPr lang="en-AU">
              <a:latin typeface="Calibri" panose="020F0502020204030204" pitchFamily="34" charset="0"/>
              <a:cs typeface="Calibri" panose="020F0502020204030204" pitchFamily="34" charset="0"/>
            </a:endParaRPr>
          </a:p>
        </p:txBody>
      </p:sp>
      <p:sp>
        <p:nvSpPr>
          <p:cNvPr id="18" name="AutoShape 15">
            <a:extLst>
              <a:ext uri="{FF2B5EF4-FFF2-40B4-BE49-F238E27FC236}">
                <a16:creationId xmlns:a16="http://schemas.microsoft.com/office/drawing/2014/main" id="{C9F2287D-F6DF-47FD-9D1D-714BF59977B2}"/>
              </a:ext>
            </a:extLst>
          </p:cNvPr>
          <p:cNvSpPr>
            <a:spLocks noChangeArrowheads="1"/>
          </p:cNvSpPr>
          <p:nvPr/>
        </p:nvSpPr>
        <p:spPr bwMode="auto">
          <a:xfrm>
            <a:off x="6794500" y="5792504"/>
            <a:ext cx="433388" cy="177800"/>
          </a:xfrm>
          <a:prstGeom prst="rightArrow">
            <a:avLst>
              <a:gd name="adj1" fmla="val 50000"/>
              <a:gd name="adj2" fmla="val 60938"/>
            </a:avLst>
          </a:prstGeom>
          <a:noFill/>
          <a:ln w="12700" cap="sq">
            <a:solidFill>
              <a:schemeClr val="tx1"/>
            </a:solidFill>
            <a:miter lim="800000"/>
            <a:headEnd type="none" w="sm" len="sm"/>
            <a:tailEnd type="none" w="sm" len="sm"/>
          </a:ln>
          <a:effectLst/>
        </p:spPr>
        <p:txBody>
          <a:bodyPr wrap="none" anchor="ctr"/>
          <a:lstStyle/>
          <a:p>
            <a:endParaRPr lang="en-AU">
              <a:latin typeface="Calibri" panose="020F0502020204030204" pitchFamily="34" charset="0"/>
              <a:cs typeface="Calibri" panose="020F0502020204030204" pitchFamily="34" charset="0"/>
            </a:endParaRPr>
          </a:p>
        </p:txBody>
      </p:sp>
      <p:sp>
        <p:nvSpPr>
          <p:cNvPr id="19" name="Text Box 16">
            <a:extLst>
              <a:ext uri="{FF2B5EF4-FFF2-40B4-BE49-F238E27FC236}">
                <a16:creationId xmlns:a16="http://schemas.microsoft.com/office/drawing/2014/main" id="{67E72829-0BF9-4416-B869-98799A338599}"/>
              </a:ext>
            </a:extLst>
          </p:cNvPr>
          <p:cNvSpPr txBox="1">
            <a:spLocks noChangeArrowheads="1"/>
          </p:cNvSpPr>
          <p:nvPr/>
        </p:nvSpPr>
        <p:spPr bwMode="auto">
          <a:xfrm>
            <a:off x="228600" y="1839565"/>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b="1" dirty="0">
                <a:latin typeface="Calibri" panose="020F0502020204030204" pitchFamily="34" charset="0"/>
                <a:cs typeface="Calibri" panose="020F0502020204030204" pitchFamily="34" charset="0"/>
              </a:rPr>
              <a:t>Common approach:</a:t>
            </a:r>
          </a:p>
        </p:txBody>
      </p:sp>
      <p:sp>
        <p:nvSpPr>
          <p:cNvPr id="21" name="Rectangle 18">
            <a:extLst>
              <a:ext uri="{FF2B5EF4-FFF2-40B4-BE49-F238E27FC236}">
                <a16:creationId xmlns:a16="http://schemas.microsoft.com/office/drawing/2014/main" id="{D44ADA8C-BA91-4445-AA9D-65B1BBF02D14}"/>
              </a:ext>
            </a:extLst>
          </p:cNvPr>
          <p:cNvSpPr>
            <a:spLocks noChangeArrowheads="1"/>
          </p:cNvSpPr>
          <p:nvPr/>
        </p:nvSpPr>
        <p:spPr bwMode="auto">
          <a:xfrm>
            <a:off x="342900" y="2527343"/>
            <a:ext cx="1219200" cy="800100"/>
          </a:xfrm>
          <a:prstGeom prst="rect">
            <a:avLst/>
          </a:prstGeom>
          <a:noFill/>
          <a:ln w="38100" cap="sq">
            <a:solidFill>
              <a:srgbClr val="FF0000"/>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Problem Identified</a:t>
            </a:r>
          </a:p>
        </p:txBody>
      </p:sp>
      <p:sp>
        <p:nvSpPr>
          <p:cNvPr id="22" name="Rectangle 19">
            <a:extLst>
              <a:ext uri="{FF2B5EF4-FFF2-40B4-BE49-F238E27FC236}">
                <a16:creationId xmlns:a16="http://schemas.microsoft.com/office/drawing/2014/main" id="{B144D75F-9606-468E-9D69-44079B68CC58}"/>
              </a:ext>
            </a:extLst>
          </p:cNvPr>
          <p:cNvSpPr>
            <a:spLocks noChangeArrowheads="1"/>
          </p:cNvSpPr>
          <p:nvPr/>
        </p:nvSpPr>
        <p:spPr bwMode="auto">
          <a:xfrm>
            <a:off x="5788025" y="2554811"/>
            <a:ext cx="1689100" cy="800100"/>
          </a:xfrm>
          <a:prstGeom prst="rect">
            <a:avLst/>
          </a:prstGeom>
          <a:noFill/>
          <a:ln w="38100" cap="sq">
            <a:solidFill>
              <a:srgbClr val="FF0000"/>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Problem reoccurs elsewhere!</a:t>
            </a:r>
          </a:p>
        </p:txBody>
      </p:sp>
      <p:sp>
        <p:nvSpPr>
          <p:cNvPr id="23" name="Rectangle 20">
            <a:extLst>
              <a:ext uri="{FF2B5EF4-FFF2-40B4-BE49-F238E27FC236}">
                <a16:creationId xmlns:a16="http://schemas.microsoft.com/office/drawing/2014/main" id="{72118449-D3C4-44F9-9F23-A5A0975B765E}"/>
              </a:ext>
            </a:extLst>
          </p:cNvPr>
          <p:cNvSpPr>
            <a:spLocks noChangeArrowheads="1"/>
          </p:cNvSpPr>
          <p:nvPr/>
        </p:nvSpPr>
        <p:spPr bwMode="auto">
          <a:xfrm>
            <a:off x="4657725" y="3561445"/>
            <a:ext cx="1219200" cy="800100"/>
          </a:xfrm>
          <a:prstGeom prst="rect">
            <a:avLst/>
          </a:prstGeom>
          <a:noFill/>
          <a:ln w="38100" cap="sq">
            <a:solidFill>
              <a:srgbClr val="FF0000"/>
            </a:solidFill>
            <a:miter lim="800000"/>
            <a:headEnd type="none" w="sm" len="sm"/>
            <a:tailEnd type="none" w="sm" len="sm"/>
          </a:ln>
          <a:effectLst/>
        </p:spPr>
        <p:txBody>
          <a:bodyPr anchor="ctr"/>
          <a:lstStyle/>
          <a:p>
            <a:pPr algn="ctr" eaLnBrk="0" hangingPunct="0">
              <a:spcBef>
                <a:spcPct val="0"/>
              </a:spcBef>
            </a:pPr>
            <a:r>
              <a:rPr lang="en-US" altLang="en-US" sz="1400" b="1">
                <a:latin typeface="Calibri" panose="020F0502020204030204" pitchFamily="34" charset="0"/>
                <a:cs typeface="Calibri" panose="020F0502020204030204" pitchFamily="34" charset="0"/>
              </a:rPr>
              <a:t>Find someone to blame!</a:t>
            </a:r>
          </a:p>
        </p:txBody>
      </p:sp>
      <p:sp>
        <p:nvSpPr>
          <p:cNvPr id="27" name="Arrow: Bent 26">
            <a:extLst>
              <a:ext uri="{FF2B5EF4-FFF2-40B4-BE49-F238E27FC236}">
                <a16:creationId xmlns:a16="http://schemas.microsoft.com/office/drawing/2014/main" id="{77966DB5-B51C-4A4C-AE65-F73A772EDAFF}"/>
              </a:ext>
            </a:extLst>
          </p:cNvPr>
          <p:cNvSpPr/>
          <p:nvPr/>
        </p:nvSpPr>
        <p:spPr>
          <a:xfrm rot="10800000">
            <a:off x="5876924" y="3379358"/>
            <a:ext cx="847726" cy="701833"/>
          </a:xfrm>
          <a:prstGeom prst="bentArrow">
            <a:avLst>
              <a:gd name="adj1" fmla="val 25000"/>
              <a:gd name="adj2" fmla="val 25164"/>
              <a:gd name="adj3" fmla="val 26419"/>
              <a:gd name="adj4" fmla="val 481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8" name="Arrow: Bent 27">
            <a:extLst>
              <a:ext uri="{FF2B5EF4-FFF2-40B4-BE49-F238E27FC236}">
                <a16:creationId xmlns:a16="http://schemas.microsoft.com/office/drawing/2014/main" id="{3850DED6-75FC-4F3F-8124-07A635F0891F}"/>
              </a:ext>
            </a:extLst>
          </p:cNvPr>
          <p:cNvSpPr/>
          <p:nvPr/>
        </p:nvSpPr>
        <p:spPr>
          <a:xfrm rot="16200000">
            <a:off x="3743327" y="3114248"/>
            <a:ext cx="609601" cy="1219198"/>
          </a:xfrm>
          <a:prstGeom prst="bentArrow">
            <a:avLst>
              <a:gd name="adj1" fmla="val 25000"/>
              <a:gd name="adj2" fmla="val 25164"/>
              <a:gd name="adj3" fmla="val 26419"/>
              <a:gd name="adj4" fmla="val 481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9" name="Text Box 16">
            <a:extLst>
              <a:ext uri="{FF2B5EF4-FFF2-40B4-BE49-F238E27FC236}">
                <a16:creationId xmlns:a16="http://schemas.microsoft.com/office/drawing/2014/main" id="{2DC43998-11B6-4D12-A99D-634E46EA7819}"/>
              </a:ext>
            </a:extLst>
          </p:cNvPr>
          <p:cNvSpPr txBox="1">
            <a:spLocks noChangeArrowheads="1"/>
          </p:cNvSpPr>
          <p:nvPr/>
        </p:nvSpPr>
        <p:spPr bwMode="auto">
          <a:xfrm>
            <a:off x="228600" y="4599929"/>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b="1" dirty="0">
                <a:latin typeface="Calibri" panose="020F0502020204030204" pitchFamily="34" charset="0"/>
                <a:cs typeface="Calibri" panose="020F0502020204030204" pitchFamily="34" charset="0"/>
              </a:rPr>
              <a:t>Preferred approach:</a:t>
            </a:r>
          </a:p>
        </p:txBody>
      </p:sp>
      <p:pic>
        <p:nvPicPr>
          <p:cNvPr id="3076" name="Picture 4" descr="Wild Replay: Have you ever done something wrong and shifted the ...">
            <a:extLst>
              <a:ext uri="{FF2B5EF4-FFF2-40B4-BE49-F238E27FC236}">
                <a16:creationId xmlns:a16="http://schemas.microsoft.com/office/drawing/2014/main" id="{3184CB27-A9BF-4AE2-AA93-D7415965FD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648505"/>
            <a:ext cx="1695428" cy="951424"/>
          </a:xfrm>
          <a:prstGeom prst="rect">
            <a:avLst/>
          </a:prstGeom>
          <a:noFill/>
          <a:extLst>
            <a:ext uri="{909E8E84-426E-40DD-AFC4-6F175D3DCCD1}">
              <a14:hiddenFill xmlns:a14="http://schemas.microsoft.com/office/drawing/2010/main">
                <a:solidFill>
                  <a:srgbClr val="FFFFFF"/>
                </a:solidFill>
              </a14:hiddenFill>
            </a:ext>
          </a:extLst>
        </p:spPr>
      </p:pic>
      <p:sp>
        <p:nvSpPr>
          <p:cNvPr id="30" name="Speech Bubble: Rectangle 29">
            <a:extLst>
              <a:ext uri="{FF2B5EF4-FFF2-40B4-BE49-F238E27FC236}">
                <a16:creationId xmlns:a16="http://schemas.microsoft.com/office/drawing/2014/main" id="{67868CE3-96C0-4480-A790-E5A5CF543376}"/>
              </a:ext>
            </a:extLst>
          </p:cNvPr>
          <p:cNvSpPr/>
          <p:nvPr/>
        </p:nvSpPr>
        <p:spPr>
          <a:xfrm>
            <a:off x="6934200" y="3657599"/>
            <a:ext cx="1695428" cy="942329"/>
          </a:xfrm>
          <a:prstGeom prst="wedgeRectCallout">
            <a:avLst>
              <a:gd name="adj1" fmla="val -111300"/>
              <a:gd name="adj2" fmla="val 95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8" name="Picture 6" descr="Red cross clipart 2 » Clipart Station">
            <a:extLst>
              <a:ext uri="{FF2B5EF4-FFF2-40B4-BE49-F238E27FC236}">
                <a16:creationId xmlns:a16="http://schemas.microsoft.com/office/drawing/2014/main" id="{994D216C-E416-40CB-8724-EAF4AE59AA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419" y="3289343"/>
            <a:ext cx="628654" cy="5388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wnload Free png Curved check mark icon - Transparent PNG &amp; SVG ...">
            <a:extLst>
              <a:ext uri="{FF2B5EF4-FFF2-40B4-BE49-F238E27FC236}">
                <a16:creationId xmlns:a16="http://schemas.microsoft.com/office/drawing/2014/main" id="{729F3F7C-F45E-4D33-AE79-DCE1E8C17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2925" y="499570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es Your Company Need An Ergonomics Evaluation?">
            <a:extLst>
              <a:ext uri="{FF2B5EF4-FFF2-40B4-BE49-F238E27FC236}">
                <a16:creationId xmlns:a16="http://schemas.microsoft.com/office/drawing/2014/main" id="{4FFEF935-1888-4749-837C-55CD58ACF2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407"/>
          <a:stretch/>
        </p:blipFill>
        <p:spPr bwMode="auto">
          <a:xfrm>
            <a:off x="7177087" y="6153475"/>
            <a:ext cx="1724025" cy="68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08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Look beyond the Obvious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542925" indent="-508000">
              <a:buFont typeface="Arial" panose="020B0604020202020204" pitchFamily="34" charset="0"/>
              <a:buChar char="•"/>
            </a:pPr>
            <a:r>
              <a:rPr lang="en-US" altLang="en-US" sz="2200" dirty="0"/>
              <a:t>Invariably, the root cause of a problem is not the initial reaction or response. It is not just restating the Finding.</a:t>
            </a:r>
          </a:p>
          <a:p>
            <a:pPr marL="542925" indent="-508000">
              <a:buFont typeface="Arial" panose="020B0604020202020204" pitchFamily="34" charset="0"/>
              <a:buChar char="•"/>
            </a:pPr>
            <a:r>
              <a:rPr lang="en-US" altLang="en-US" sz="2200" dirty="0"/>
              <a:t>For example, a normal response is:</a:t>
            </a:r>
          </a:p>
          <a:p>
            <a:pPr marL="895350" indent="-361950">
              <a:lnSpc>
                <a:spcPct val="100000"/>
              </a:lnSpc>
              <a:spcBef>
                <a:spcPts val="0"/>
              </a:spcBef>
              <a:spcAft>
                <a:spcPts val="0"/>
              </a:spcAft>
              <a:buFont typeface="Arial" panose="020B0604020202020204" pitchFamily="34" charset="0"/>
              <a:buChar char="•"/>
            </a:pPr>
            <a:r>
              <a:rPr lang="en-US" altLang="en-US" sz="1800" dirty="0"/>
              <a:t>Process failure</a:t>
            </a:r>
          </a:p>
          <a:p>
            <a:pPr marL="895350" indent="-361950">
              <a:lnSpc>
                <a:spcPct val="100000"/>
              </a:lnSpc>
              <a:spcBef>
                <a:spcPts val="0"/>
              </a:spcBef>
              <a:spcAft>
                <a:spcPts val="0"/>
              </a:spcAft>
              <a:buFont typeface="Arial" panose="020B0604020202020204" pitchFamily="34" charset="0"/>
              <a:buChar char="•"/>
            </a:pPr>
            <a:r>
              <a:rPr lang="en-US" altLang="en-US" sz="1800" dirty="0"/>
              <a:t>Equipment faulty</a:t>
            </a:r>
          </a:p>
          <a:p>
            <a:pPr marL="895350" indent="-361950">
              <a:lnSpc>
                <a:spcPct val="100000"/>
              </a:lnSpc>
              <a:spcBef>
                <a:spcPts val="0"/>
              </a:spcBef>
              <a:spcAft>
                <a:spcPts val="0"/>
              </a:spcAft>
              <a:buFont typeface="Arial" panose="020B0604020202020204" pitchFamily="34" charset="0"/>
              <a:buChar char="•"/>
            </a:pPr>
            <a:r>
              <a:rPr lang="en-US" altLang="en-US" sz="1800" dirty="0"/>
              <a:t>Human error</a:t>
            </a:r>
          </a:p>
          <a:p>
            <a:pPr marL="542925" indent="-508000">
              <a:buFont typeface="Arial" panose="020B0604020202020204" pitchFamily="34" charset="0"/>
              <a:buChar char="•"/>
            </a:pPr>
            <a:r>
              <a:rPr lang="en-US" altLang="en-US" sz="2200" dirty="0"/>
              <a:t>Initial response is usually the symptom, not the root cause of the problem.  This is why Root Cause Analysis is a very useful and productive tool. </a:t>
            </a:r>
          </a:p>
          <a:p>
            <a:pPr marL="1076325" indent="-361950">
              <a:buFont typeface="Arial" panose="020B0604020202020204" pitchFamily="34" charset="0"/>
              <a:buChar char="•"/>
            </a:pPr>
            <a:endParaRPr lang="en-US" altLang="en-US" sz="2000" dirty="0"/>
          </a:p>
        </p:txBody>
      </p:sp>
      <p:sp>
        <p:nvSpPr>
          <p:cNvPr id="5" name="Slide Number Placeholder 4"/>
          <p:cNvSpPr>
            <a:spLocks noGrp="1"/>
          </p:cNvSpPr>
          <p:nvPr>
            <p:ph type="sldNum" sz="quarter" idx="12"/>
          </p:nvPr>
        </p:nvSpPr>
        <p:spPr/>
        <p:txBody>
          <a:bodyPr/>
          <a:lstStyle/>
          <a:p>
            <a:fld id="{4556B232-9F89-4083-B3BB-DDC8E5903F80}" type="slidenum">
              <a:rPr lang="en-US" smtClean="0"/>
              <a:t>6</a:t>
            </a:fld>
            <a:endParaRPr lang="en-US" dirty="0"/>
          </a:p>
        </p:txBody>
      </p:sp>
    </p:spTree>
    <p:extLst>
      <p:ext uri="{BB962C8B-B14F-4D97-AF65-F5344CB8AC3E}">
        <p14:creationId xmlns:p14="http://schemas.microsoft.com/office/powerpoint/2010/main" val="328655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What is Root Cause Analysis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447675" indent="-361950">
              <a:buFont typeface="Arial" panose="020B0604020202020204" pitchFamily="34" charset="0"/>
              <a:buChar char="•"/>
            </a:pPr>
            <a:r>
              <a:rPr lang="en-US" altLang="en-US" u="sng" dirty="0"/>
              <a:t>Root Cause Analysis (RCA)</a:t>
            </a:r>
            <a:r>
              <a:rPr lang="en-US" altLang="en-US" dirty="0"/>
              <a:t> is a set of techniques that are used as in-depth process for identifying the source factor(s) underlying a variation in performance (problem).</a:t>
            </a:r>
          </a:p>
          <a:p>
            <a:pPr marL="447675" indent="-342900">
              <a:buFont typeface="Arial" panose="020B0604020202020204" pitchFamily="34" charset="0"/>
              <a:buChar char="•"/>
            </a:pPr>
            <a:r>
              <a:rPr lang="en-US" altLang="en-US" dirty="0"/>
              <a:t>The focus of RCA is on systems and processes, not on individuals. </a:t>
            </a:r>
          </a:p>
        </p:txBody>
      </p:sp>
      <p:sp>
        <p:nvSpPr>
          <p:cNvPr id="5" name="Slide Number Placeholder 4"/>
          <p:cNvSpPr>
            <a:spLocks noGrp="1"/>
          </p:cNvSpPr>
          <p:nvPr>
            <p:ph type="sldNum" sz="quarter" idx="12"/>
          </p:nvPr>
        </p:nvSpPr>
        <p:spPr/>
        <p:txBody>
          <a:bodyPr/>
          <a:lstStyle/>
          <a:p>
            <a:fld id="{4556B232-9F89-4083-B3BB-DDC8E5903F80}" type="slidenum">
              <a:rPr lang="en-US" smtClean="0"/>
              <a:t>7</a:t>
            </a:fld>
            <a:endParaRPr lang="en-US" dirty="0"/>
          </a:p>
        </p:txBody>
      </p:sp>
      <p:pic>
        <p:nvPicPr>
          <p:cNvPr id="6" name="Picture 2" descr="C:\Root Cause Analysis\PPT%20graphic%20-%20Root[1].gif">
            <a:extLst>
              <a:ext uri="{FF2B5EF4-FFF2-40B4-BE49-F238E27FC236}">
                <a16:creationId xmlns:a16="http://schemas.microsoft.com/office/drawing/2014/main" id="{E9CFD195-FF31-4CE9-975B-782605F9B1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82" t="25147" r="48497" b="12584"/>
          <a:stretch/>
        </p:blipFill>
        <p:spPr bwMode="auto">
          <a:xfrm>
            <a:off x="1295400" y="4387298"/>
            <a:ext cx="1905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3F83850F-E15C-4A76-A8C6-73BC110FE8D4}"/>
              </a:ext>
            </a:extLst>
          </p:cNvPr>
          <p:cNvSpPr/>
          <p:nvPr/>
        </p:nvSpPr>
        <p:spPr>
          <a:xfrm>
            <a:off x="4343400" y="4463498"/>
            <a:ext cx="3598772" cy="457200"/>
          </a:xfrm>
          <a:prstGeom prst="wedgeRectCallout">
            <a:avLst>
              <a:gd name="adj1" fmla="val -80944"/>
              <a:gd name="adj2" fmla="val -15678"/>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latin typeface="Calibri" panose="020F0502020204030204" pitchFamily="34" charset="0"/>
                <a:cs typeface="Calibri" panose="020F0502020204030204" pitchFamily="34" charset="0"/>
              </a:rPr>
              <a:t>Symptom of the problem (Obvious).</a:t>
            </a:r>
          </a:p>
        </p:txBody>
      </p:sp>
      <p:sp>
        <p:nvSpPr>
          <p:cNvPr id="8" name="Speech Bubble: Rectangle 7">
            <a:extLst>
              <a:ext uri="{FF2B5EF4-FFF2-40B4-BE49-F238E27FC236}">
                <a16:creationId xmlns:a16="http://schemas.microsoft.com/office/drawing/2014/main" id="{0B847718-9DD7-4070-8427-10A8E0FE18A6}"/>
              </a:ext>
            </a:extLst>
          </p:cNvPr>
          <p:cNvSpPr/>
          <p:nvPr/>
        </p:nvSpPr>
        <p:spPr>
          <a:xfrm>
            <a:off x="4343400" y="5377898"/>
            <a:ext cx="3810000" cy="457200"/>
          </a:xfrm>
          <a:prstGeom prst="wedgeRectCallout">
            <a:avLst>
              <a:gd name="adj1" fmla="val -80944"/>
              <a:gd name="adj2" fmla="val -15678"/>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latin typeface="Calibri" panose="020F0502020204030204" pitchFamily="34" charset="0"/>
                <a:cs typeface="Calibri" panose="020F0502020204030204" pitchFamily="34" charset="0"/>
              </a:rPr>
              <a:t>The underlying causes (Not obvious).</a:t>
            </a:r>
          </a:p>
        </p:txBody>
      </p:sp>
    </p:spTree>
    <p:extLst>
      <p:ext uri="{BB962C8B-B14F-4D97-AF65-F5344CB8AC3E}">
        <p14:creationId xmlns:p14="http://schemas.microsoft.com/office/powerpoint/2010/main" val="172494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When should RCA be performed</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447675" indent="-361950">
              <a:buFont typeface="Arial" panose="020B0604020202020204" pitchFamily="34" charset="0"/>
              <a:buChar char="•"/>
            </a:pPr>
            <a:r>
              <a:rPr lang="en-US" altLang="en-US" dirty="0"/>
              <a:t>Significant or consequential events</a:t>
            </a:r>
          </a:p>
          <a:p>
            <a:pPr marL="447675" indent="-361950">
              <a:buFont typeface="Arial" panose="020B0604020202020204" pitchFamily="34" charset="0"/>
              <a:buChar char="•"/>
            </a:pPr>
            <a:r>
              <a:rPr lang="en-US" altLang="en-US" dirty="0"/>
              <a:t>Repetitive human errors are occurring during a specific process</a:t>
            </a:r>
          </a:p>
          <a:p>
            <a:pPr marL="447675" indent="-361950">
              <a:buFont typeface="Arial" panose="020B0604020202020204" pitchFamily="34" charset="0"/>
              <a:buChar char="•"/>
            </a:pPr>
            <a:r>
              <a:rPr lang="en-US" altLang="en-US" dirty="0"/>
              <a:t>Repetitive equipment failures associated with a specific process</a:t>
            </a:r>
          </a:p>
          <a:p>
            <a:pPr marL="447675" indent="-361950">
              <a:buFont typeface="Arial" panose="020B0604020202020204" pitchFamily="34" charset="0"/>
              <a:buChar char="•"/>
            </a:pPr>
            <a:r>
              <a:rPr lang="en-US" altLang="en-US" dirty="0"/>
              <a:t>Performance is generally below desired standard </a:t>
            </a:r>
          </a:p>
          <a:p>
            <a:pPr marL="447675" indent="-361950">
              <a:buFont typeface="Arial" panose="020B0604020202020204" pitchFamily="34" charset="0"/>
              <a:buChar char="•"/>
            </a:pPr>
            <a:r>
              <a:rPr lang="en-US" altLang="en-US" dirty="0"/>
              <a:t>May be SCAR or CPAR (NGNN) driven</a:t>
            </a:r>
          </a:p>
          <a:p>
            <a:pPr marL="447675" indent="-361950">
              <a:buFont typeface="Arial" panose="020B0604020202020204" pitchFamily="34" charset="0"/>
              <a:buChar char="•"/>
            </a:pPr>
            <a:r>
              <a:rPr lang="en-US" altLang="en-US" dirty="0"/>
              <a:t>Repetitive VIRs</a:t>
            </a:r>
          </a:p>
        </p:txBody>
      </p:sp>
      <p:sp>
        <p:nvSpPr>
          <p:cNvPr id="5" name="Slide Number Placeholder 4"/>
          <p:cNvSpPr>
            <a:spLocks noGrp="1"/>
          </p:cNvSpPr>
          <p:nvPr>
            <p:ph type="sldNum" sz="quarter" idx="12"/>
          </p:nvPr>
        </p:nvSpPr>
        <p:spPr/>
        <p:txBody>
          <a:bodyPr/>
          <a:lstStyle/>
          <a:p>
            <a:fld id="{4556B232-9F89-4083-B3BB-DDC8E5903F80}" type="slidenum">
              <a:rPr lang="en-US" smtClean="0"/>
              <a:t>8</a:t>
            </a:fld>
            <a:endParaRPr lang="en-US" dirty="0"/>
          </a:p>
        </p:txBody>
      </p:sp>
    </p:spTree>
    <p:extLst>
      <p:ext uri="{BB962C8B-B14F-4D97-AF65-F5344CB8AC3E}">
        <p14:creationId xmlns:p14="http://schemas.microsoft.com/office/powerpoint/2010/main" val="81720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dirty="0"/>
              <a:t>Essential Tools for Root Cause Analysis</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marL="447675" indent="-361950">
              <a:buFont typeface="Arial" panose="020B0604020202020204" pitchFamily="34" charset="0"/>
              <a:buChar char="•"/>
            </a:pPr>
            <a:r>
              <a:rPr lang="en-US" altLang="en-US" sz="2300" dirty="0"/>
              <a:t>The “5 Whys”</a:t>
            </a:r>
          </a:p>
          <a:p>
            <a:pPr marL="447675" indent="-361950">
              <a:buFont typeface="Arial" panose="020B0604020202020204" pitchFamily="34" charset="0"/>
              <a:buChar char="•"/>
            </a:pPr>
            <a:r>
              <a:rPr lang="en-US" altLang="en-US" sz="2300" dirty="0"/>
              <a:t>Pareto Analysis (Vital Few, Trivial Many)</a:t>
            </a:r>
          </a:p>
          <a:p>
            <a:pPr marL="447675" indent="-361950">
              <a:buFont typeface="Arial" panose="020B0604020202020204" pitchFamily="34" charset="0"/>
              <a:buChar char="•"/>
            </a:pPr>
            <a:r>
              <a:rPr lang="en-US" altLang="en-US" sz="2300" dirty="0"/>
              <a:t>Cause and Effect Diagram (Fishbone/Ishikawa diagram)</a:t>
            </a:r>
          </a:p>
          <a:p>
            <a:pPr marL="447675" indent="-361950">
              <a:buFont typeface="Arial" panose="020B0604020202020204" pitchFamily="34" charset="0"/>
              <a:buChar char="•"/>
            </a:pPr>
            <a:r>
              <a:rPr lang="en-US" altLang="en-US" sz="2300" dirty="0"/>
              <a:t>Tree Diagram</a:t>
            </a:r>
          </a:p>
          <a:p>
            <a:pPr marL="447675" indent="-361950">
              <a:buFont typeface="Arial" panose="020B0604020202020204" pitchFamily="34" charset="0"/>
              <a:buChar char="•"/>
            </a:pPr>
            <a:r>
              <a:rPr lang="en-US" altLang="en-US" sz="2300" dirty="0"/>
              <a:t>Workflow / Process Mapping</a:t>
            </a:r>
          </a:p>
          <a:p>
            <a:pPr marL="447675" indent="-361950">
              <a:buFont typeface="Arial" panose="020B0604020202020204" pitchFamily="34" charset="0"/>
              <a:buChar char="•"/>
            </a:pPr>
            <a:r>
              <a:rPr lang="en-US" altLang="en-US" sz="2300" dirty="0"/>
              <a:t>Brainstorming</a:t>
            </a:r>
          </a:p>
        </p:txBody>
      </p:sp>
      <p:sp>
        <p:nvSpPr>
          <p:cNvPr id="5" name="Slide Number Placeholder 4"/>
          <p:cNvSpPr>
            <a:spLocks noGrp="1"/>
          </p:cNvSpPr>
          <p:nvPr>
            <p:ph type="sldNum" sz="quarter" idx="12"/>
          </p:nvPr>
        </p:nvSpPr>
        <p:spPr/>
        <p:txBody>
          <a:bodyPr/>
          <a:lstStyle/>
          <a:p>
            <a:fld id="{4556B232-9F89-4083-B3BB-DDC8E5903F80}" type="slidenum">
              <a:rPr lang="en-US" smtClean="0"/>
              <a:t>9</a:t>
            </a:fld>
            <a:endParaRPr lang="en-US" dirty="0"/>
          </a:p>
        </p:txBody>
      </p:sp>
    </p:spTree>
    <p:extLst>
      <p:ext uri="{BB962C8B-B14F-4D97-AF65-F5344CB8AC3E}">
        <p14:creationId xmlns:p14="http://schemas.microsoft.com/office/powerpoint/2010/main" val="361778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8617</TotalTime>
  <Words>2477</Words>
  <Application>Microsoft Office PowerPoint</Application>
  <PresentationFormat>On-screen Show (4:3)</PresentationFormat>
  <Paragraphs>343</Paragraphs>
  <Slides>42</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 Black</vt:lpstr>
      <vt:lpstr>Calibri</vt:lpstr>
      <vt:lpstr>Impact</vt:lpstr>
      <vt:lpstr>Tahoma</vt:lpstr>
      <vt:lpstr>Times New Roman</vt:lpstr>
      <vt:lpstr>Wingdings</vt:lpstr>
      <vt:lpstr>NewsPrint</vt:lpstr>
      <vt:lpstr>Equation</vt:lpstr>
      <vt:lpstr>PowerPoint Presentation</vt:lpstr>
      <vt:lpstr>Root Cause</vt:lpstr>
      <vt:lpstr>What is a root cause?</vt:lpstr>
      <vt:lpstr>Why determine root cause?</vt:lpstr>
      <vt:lpstr>Why determine root cause?</vt:lpstr>
      <vt:lpstr>Look beyond the Obvious</vt:lpstr>
      <vt:lpstr>What is Root Cause Analysis</vt:lpstr>
      <vt:lpstr>When should RCA be performed</vt:lpstr>
      <vt:lpstr>Essential Tools for Root Cause Analysis</vt:lpstr>
      <vt:lpstr>Advanced Tools for Root Cause Analysis</vt:lpstr>
      <vt:lpstr>Technique 1: Five “Whys” for RCA</vt:lpstr>
      <vt:lpstr>Technique 2: Pareto Analysis</vt:lpstr>
      <vt:lpstr>Technique 3: Cause &amp; Effect Diagram (Fishbone / Ishikawa Diagrams)</vt:lpstr>
      <vt:lpstr>Technique 3: Cause &amp; Effect Diagram (Fishbone / Ishikawa Diagrams)</vt:lpstr>
      <vt:lpstr>Example: Covid-19</vt:lpstr>
      <vt:lpstr>Technique 4: Fault Tree for Covid-19</vt:lpstr>
      <vt:lpstr>Technique 5 : Workflow / Process Mapping</vt:lpstr>
      <vt:lpstr>RCA analysis process with an illustrative example</vt:lpstr>
      <vt:lpstr>Root Cause Analysis Example</vt:lpstr>
      <vt:lpstr>Root Cause Analysis Example</vt:lpstr>
      <vt:lpstr>Root Cause Analysis Example</vt:lpstr>
      <vt:lpstr>Root Cause Analysis Example</vt:lpstr>
      <vt:lpstr>Root Cause Analysis Example</vt:lpstr>
      <vt:lpstr>Corrective Action</vt:lpstr>
      <vt:lpstr>Takeaways</vt:lpstr>
      <vt:lpstr>Advanced reading -  Probability and Association Rules</vt:lpstr>
      <vt:lpstr>Events and Probabilities</vt:lpstr>
      <vt:lpstr>Events and Probabilities</vt:lpstr>
      <vt:lpstr>Events and Probabilities</vt:lpstr>
      <vt:lpstr>Events and Probabilities</vt:lpstr>
      <vt:lpstr>Basic Relationships of Probabilities</vt:lpstr>
      <vt:lpstr>Basic Relationships of Probabilities</vt:lpstr>
      <vt:lpstr>Basic Relationships of Probabilities</vt:lpstr>
      <vt:lpstr>Basic Relationships of Probabilities</vt:lpstr>
      <vt:lpstr>Basic Relationships of Probabilities</vt:lpstr>
      <vt:lpstr>Basic Relationships of Probabilities</vt:lpstr>
      <vt:lpstr>Association Rules</vt:lpstr>
      <vt:lpstr>Association Rules</vt:lpstr>
      <vt:lpstr>Association Rules</vt:lpstr>
      <vt:lpstr>Association Rules</vt:lpstr>
      <vt:lpstr>More advanced studies -  will be introduced in the following weeks  </vt:lpstr>
      <vt:lpstr>Conclusion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Yu Zhang</cp:lastModifiedBy>
  <cp:revision>592</cp:revision>
  <dcterms:created xsi:type="dcterms:W3CDTF">2013-06-04T12:27:35Z</dcterms:created>
  <dcterms:modified xsi:type="dcterms:W3CDTF">2020-08-17T11:11:34Z</dcterms:modified>
</cp:coreProperties>
</file>